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43"/>
  </p:notesMasterIdLst>
  <p:sldIdLst>
    <p:sldId id="257" r:id="rId2"/>
    <p:sldId id="312" r:id="rId3"/>
    <p:sldId id="314" r:id="rId4"/>
    <p:sldId id="300" r:id="rId5"/>
    <p:sldId id="301" r:id="rId6"/>
    <p:sldId id="310" r:id="rId7"/>
    <p:sldId id="311" r:id="rId8"/>
    <p:sldId id="315" r:id="rId9"/>
    <p:sldId id="317" r:id="rId10"/>
    <p:sldId id="316" r:id="rId11"/>
    <p:sldId id="318" r:id="rId12"/>
    <p:sldId id="319" r:id="rId13"/>
    <p:sldId id="279" r:id="rId14"/>
    <p:sldId id="270" r:id="rId15"/>
    <p:sldId id="282" r:id="rId16"/>
    <p:sldId id="320" r:id="rId17"/>
    <p:sldId id="324" r:id="rId18"/>
    <p:sldId id="322" r:id="rId19"/>
    <p:sldId id="323" r:id="rId20"/>
    <p:sldId id="321" r:id="rId21"/>
    <p:sldId id="325" r:id="rId22"/>
    <p:sldId id="326" r:id="rId23"/>
    <p:sldId id="327" r:id="rId24"/>
    <p:sldId id="328" r:id="rId25"/>
    <p:sldId id="329" r:id="rId26"/>
    <p:sldId id="330" r:id="rId27"/>
    <p:sldId id="303" r:id="rId28"/>
    <p:sldId id="309" r:id="rId29"/>
    <p:sldId id="331" r:id="rId30"/>
    <p:sldId id="332" r:id="rId31"/>
    <p:sldId id="263" r:id="rId32"/>
    <p:sldId id="272" r:id="rId33"/>
    <p:sldId id="291" r:id="rId34"/>
    <p:sldId id="307" r:id="rId35"/>
    <p:sldId id="304" r:id="rId36"/>
    <p:sldId id="306" r:id="rId37"/>
    <p:sldId id="333" r:id="rId38"/>
    <p:sldId id="292" r:id="rId39"/>
    <p:sldId id="295" r:id="rId40"/>
    <p:sldId id="296" r:id="rId41"/>
    <p:sldId id="33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/>
    <p:restoredTop sz="86420"/>
  </p:normalViewPr>
  <p:slideViewPr>
    <p:cSldViewPr snapToGrid="0" snapToObjects="1">
      <p:cViewPr varScale="1">
        <p:scale>
          <a:sx n="81" d="100"/>
          <a:sy n="81" d="100"/>
        </p:scale>
        <p:origin x="200" y="528"/>
      </p:cViewPr>
      <p:guideLst/>
    </p:cSldViewPr>
  </p:slideViewPr>
  <p:outlineViewPr>
    <p:cViewPr>
      <p:scale>
        <a:sx n="33" d="100"/>
        <a:sy n="33" d="100"/>
      </p:scale>
      <p:origin x="0" y="-20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447A-6A05-3445-AD58-084E272A36CB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8864C2-B277-044B-8943-A2C15D2CD0F6}">
      <dgm:prSet phldrT="[Text]" custT="1"/>
      <dgm:spPr/>
      <dgm:t>
        <a:bodyPr/>
        <a:lstStyle/>
        <a:p>
          <a:r>
            <a:rPr lang="en-US" sz="2400" b="0" i="0" dirty="0">
              <a:latin typeface="Avenir Medium" panose="02000503020000020003" pitchFamily="2" charset="0"/>
            </a:rPr>
            <a:t>Inequality</a:t>
          </a:r>
          <a:endParaRPr lang="en-US" sz="1400" b="0" i="0" dirty="0">
            <a:latin typeface="Avenir Medium" panose="02000503020000020003" pitchFamily="2" charset="0"/>
          </a:endParaRPr>
        </a:p>
      </dgm:t>
    </dgm:pt>
    <dgm:pt modelId="{104F33BB-E567-6543-95B2-AB666F0B76DF}" type="parTrans" cxnId="{CA3DC8DB-839E-6E49-BEA7-3F7242D00904}">
      <dgm:prSet/>
      <dgm:spPr/>
      <dgm:t>
        <a:bodyPr/>
        <a:lstStyle/>
        <a:p>
          <a:endParaRPr lang="en-US"/>
        </a:p>
      </dgm:t>
    </dgm:pt>
    <dgm:pt modelId="{333212EE-2F39-274B-A76E-3E56345726B6}" type="sibTrans" cxnId="{CA3DC8DB-839E-6E49-BEA7-3F7242D00904}">
      <dgm:prSet/>
      <dgm:spPr/>
      <dgm:t>
        <a:bodyPr/>
        <a:lstStyle/>
        <a:p>
          <a:endParaRPr lang="en-US"/>
        </a:p>
      </dgm:t>
    </dgm:pt>
    <dgm:pt modelId="{03684E45-EECF-4847-8320-FFF49CFDB2CB}">
      <dgm:prSet phldrT="[Text]" custT="1"/>
      <dgm:spPr/>
      <dgm:t>
        <a:bodyPr/>
        <a:lstStyle/>
        <a:p>
          <a:r>
            <a:rPr lang="en-US" sz="2400" b="0" i="0" dirty="0">
              <a:latin typeface="Avenir Medium" panose="02000503020000020003" pitchFamily="2" charset="0"/>
            </a:rPr>
            <a:t>Partisan polarization</a:t>
          </a:r>
        </a:p>
      </dgm:t>
    </dgm:pt>
    <dgm:pt modelId="{F02DF56A-1B85-1246-B882-68EDD11EE601}" type="parTrans" cxnId="{46A61DA9-F742-0941-A12A-4CBF5B5E049B}">
      <dgm:prSet/>
      <dgm:spPr/>
      <dgm:t>
        <a:bodyPr/>
        <a:lstStyle/>
        <a:p>
          <a:endParaRPr lang="en-US"/>
        </a:p>
      </dgm:t>
    </dgm:pt>
    <dgm:pt modelId="{A22BB5C0-4B95-FA49-B178-E74086ADBFD8}" type="sibTrans" cxnId="{46A61DA9-F742-0941-A12A-4CBF5B5E049B}">
      <dgm:prSet/>
      <dgm:spPr/>
      <dgm:t>
        <a:bodyPr/>
        <a:lstStyle/>
        <a:p>
          <a:endParaRPr lang="en-US"/>
        </a:p>
      </dgm:t>
    </dgm:pt>
    <dgm:pt modelId="{5AF9250B-9352-E247-85D2-44BF9D8A4939}">
      <dgm:prSet phldrT="[Text]" custT="1"/>
      <dgm:spPr/>
      <dgm:t>
        <a:bodyPr/>
        <a:lstStyle/>
        <a:p>
          <a:r>
            <a:rPr lang="en-US" sz="2400" b="0" i="0" dirty="0">
              <a:latin typeface="Avenir Medium" panose="02000503020000020003" pitchFamily="2" charset="0"/>
            </a:rPr>
            <a:t>Gridlock</a:t>
          </a:r>
          <a:endParaRPr lang="en-US" sz="1400" b="0" i="0" dirty="0">
            <a:latin typeface="Avenir Medium" panose="02000503020000020003" pitchFamily="2" charset="0"/>
          </a:endParaRPr>
        </a:p>
      </dgm:t>
    </dgm:pt>
    <dgm:pt modelId="{1068657E-4B65-9D4B-ABBC-A5BB660B5537}" type="parTrans" cxnId="{F04BCC1C-77D7-184A-B5BC-63A61901FFE2}">
      <dgm:prSet/>
      <dgm:spPr/>
      <dgm:t>
        <a:bodyPr/>
        <a:lstStyle/>
        <a:p>
          <a:endParaRPr lang="en-US"/>
        </a:p>
      </dgm:t>
    </dgm:pt>
    <dgm:pt modelId="{98083AF2-3EC1-9545-81A1-3ED071DFCCBD}" type="sibTrans" cxnId="{F04BCC1C-77D7-184A-B5BC-63A61901FFE2}">
      <dgm:prSet/>
      <dgm:spPr/>
      <dgm:t>
        <a:bodyPr/>
        <a:lstStyle/>
        <a:p>
          <a:endParaRPr lang="en-US"/>
        </a:p>
      </dgm:t>
    </dgm:pt>
    <dgm:pt modelId="{48D853DC-DA92-664D-9E96-F56D73F03276}">
      <dgm:prSet phldrT="[Text]" custT="1"/>
      <dgm:spPr/>
      <dgm:t>
        <a:bodyPr/>
        <a:lstStyle/>
        <a:p>
          <a:r>
            <a:rPr lang="en-US" sz="2000" b="0" i="0" dirty="0">
              <a:latin typeface="Avenir Medium" panose="02000503020000020003" pitchFamily="2" charset="0"/>
            </a:rPr>
            <a:t>Decline of democratic norms/values</a:t>
          </a:r>
        </a:p>
      </dgm:t>
    </dgm:pt>
    <dgm:pt modelId="{BE926053-0C2B-E24D-BF93-47C7564525E3}" type="parTrans" cxnId="{57432EB4-D059-8746-B0EA-20B1DBAF6E0E}">
      <dgm:prSet/>
      <dgm:spPr/>
      <dgm:t>
        <a:bodyPr/>
        <a:lstStyle/>
        <a:p>
          <a:endParaRPr lang="en-US"/>
        </a:p>
      </dgm:t>
    </dgm:pt>
    <dgm:pt modelId="{DD089FB9-1EBC-7C4B-A952-6473D7856219}" type="sibTrans" cxnId="{57432EB4-D059-8746-B0EA-20B1DBAF6E0E}">
      <dgm:prSet/>
      <dgm:spPr/>
      <dgm:t>
        <a:bodyPr/>
        <a:lstStyle/>
        <a:p>
          <a:endParaRPr lang="en-US"/>
        </a:p>
      </dgm:t>
    </dgm:pt>
    <dgm:pt modelId="{8126DFC2-D0F3-0546-8869-1285D9759A4E}" type="pres">
      <dgm:prSet presAssocID="{5CD3447A-6A05-3445-AD58-084E272A36CB}" presName="cycle" presStyleCnt="0">
        <dgm:presLayoutVars>
          <dgm:dir/>
          <dgm:resizeHandles val="exact"/>
        </dgm:presLayoutVars>
      </dgm:prSet>
      <dgm:spPr/>
    </dgm:pt>
    <dgm:pt modelId="{1177A241-388C-AD45-93B6-8DFE5644B32C}" type="pres">
      <dgm:prSet presAssocID="{888864C2-B277-044B-8943-A2C15D2CD0F6}" presName="node" presStyleLbl="node1" presStyleIdx="0" presStyleCnt="4" custScaleX="157961" custScaleY="157961">
        <dgm:presLayoutVars>
          <dgm:bulletEnabled val="1"/>
        </dgm:presLayoutVars>
      </dgm:prSet>
      <dgm:spPr/>
    </dgm:pt>
    <dgm:pt modelId="{CC8482E0-F9B7-ED4A-9AA2-881EE679322A}" type="pres">
      <dgm:prSet presAssocID="{333212EE-2F39-274B-A76E-3E56345726B6}" presName="sibTrans" presStyleLbl="sibTrans2D1" presStyleIdx="0" presStyleCnt="4"/>
      <dgm:spPr/>
    </dgm:pt>
    <dgm:pt modelId="{BCE45EDD-214C-FF43-843D-AED9A0843AB3}" type="pres">
      <dgm:prSet presAssocID="{333212EE-2F39-274B-A76E-3E56345726B6}" presName="connectorText" presStyleLbl="sibTrans2D1" presStyleIdx="0" presStyleCnt="4"/>
      <dgm:spPr/>
    </dgm:pt>
    <dgm:pt modelId="{36453A9E-B1E1-1541-8E7C-1472F46C396F}" type="pres">
      <dgm:prSet presAssocID="{03684E45-EECF-4847-8320-FFF49CFDB2CB}" presName="node" presStyleLbl="node1" presStyleIdx="1" presStyleCnt="4" custScaleX="197616" custScaleY="171993" custRadScaleRad="176005" custRadScaleInc="8213">
        <dgm:presLayoutVars>
          <dgm:bulletEnabled val="1"/>
        </dgm:presLayoutVars>
      </dgm:prSet>
      <dgm:spPr/>
    </dgm:pt>
    <dgm:pt modelId="{89930220-6247-2F48-B5E7-CA84D65866AB}" type="pres">
      <dgm:prSet presAssocID="{A22BB5C0-4B95-FA49-B178-E74086ADBFD8}" presName="sibTrans" presStyleLbl="sibTrans2D1" presStyleIdx="1" presStyleCnt="4"/>
      <dgm:spPr/>
    </dgm:pt>
    <dgm:pt modelId="{C94F3379-D620-6749-BB6F-EA393A57AF18}" type="pres">
      <dgm:prSet presAssocID="{A22BB5C0-4B95-FA49-B178-E74086ADBFD8}" presName="connectorText" presStyleLbl="sibTrans2D1" presStyleIdx="1" presStyleCnt="4"/>
      <dgm:spPr/>
    </dgm:pt>
    <dgm:pt modelId="{8D1ADE54-D46E-BC48-BBFB-5D33F1B35575}" type="pres">
      <dgm:prSet presAssocID="{5AF9250B-9352-E247-85D2-44BF9D8A4939}" presName="node" presStyleLbl="node1" presStyleIdx="2" presStyleCnt="4" custScaleX="157961" custScaleY="157961">
        <dgm:presLayoutVars>
          <dgm:bulletEnabled val="1"/>
        </dgm:presLayoutVars>
      </dgm:prSet>
      <dgm:spPr/>
    </dgm:pt>
    <dgm:pt modelId="{E02ECCF3-CDE7-364A-8A21-90149D09939A}" type="pres">
      <dgm:prSet presAssocID="{98083AF2-3EC1-9545-81A1-3ED071DFCCBD}" presName="sibTrans" presStyleLbl="sibTrans2D1" presStyleIdx="2" presStyleCnt="4"/>
      <dgm:spPr/>
    </dgm:pt>
    <dgm:pt modelId="{DCD6097F-C4AD-3846-8296-57BBBFF8B80B}" type="pres">
      <dgm:prSet presAssocID="{98083AF2-3EC1-9545-81A1-3ED071DFCCBD}" presName="connectorText" presStyleLbl="sibTrans2D1" presStyleIdx="2" presStyleCnt="4"/>
      <dgm:spPr/>
    </dgm:pt>
    <dgm:pt modelId="{20A9A739-F184-274C-9098-28A131295FD8}" type="pres">
      <dgm:prSet presAssocID="{48D853DC-DA92-664D-9E96-F56D73F03276}" presName="node" presStyleLbl="node1" presStyleIdx="3" presStyleCnt="4" custScaleX="178248" custScaleY="154275" custRadScaleRad="166033" custRadScaleInc="-9677">
        <dgm:presLayoutVars>
          <dgm:bulletEnabled val="1"/>
        </dgm:presLayoutVars>
      </dgm:prSet>
      <dgm:spPr/>
    </dgm:pt>
    <dgm:pt modelId="{A9DFDE94-599F-DA4F-928E-8E090DC7E137}" type="pres">
      <dgm:prSet presAssocID="{DD089FB9-1EBC-7C4B-A952-6473D7856219}" presName="sibTrans" presStyleLbl="sibTrans2D1" presStyleIdx="3" presStyleCnt="4"/>
      <dgm:spPr/>
    </dgm:pt>
    <dgm:pt modelId="{A52DBFD4-6852-C545-AC71-971388B60F4C}" type="pres">
      <dgm:prSet presAssocID="{DD089FB9-1EBC-7C4B-A952-6473D7856219}" presName="connectorText" presStyleLbl="sibTrans2D1" presStyleIdx="3" presStyleCnt="4"/>
      <dgm:spPr/>
    </dgm:pt>
  </dgm:ptLst>
  <dgm:cxnLst>
    <dgm:cxn modelId="{FE41291A-AA93-7047-9424-089AF73043E6}" type="presOf" srcId="{DD089FB9-1EBC-7C4B-A952-6473D7856219}" destId="{A52DBFD4-6852-C545-AC71-971388B60F4C}" srcOrd="1" destOrd="0" presId="urn:microsoft.com/office/officeart/2005/8/layout/cycle2"/>
    <dgm:cxn modelId="{F04BCC1C-77D7-184A-B5BC-63A61901FFE2}" srcId="{5CD3447A-6A05-3445-AD58-084E272A36CB}" destId="{5AF9250B-9352-E247-85D2-44BF9D8A4939}" srcOrd="2" destOrd="0" parTransId="{1068657E-4B65-9D4B-ABBC-A5BB660B5537}" sibTransId="{98083AF2-3EC1-9545-81A1-3ED071DFCCBD}"/>
    <dgm:cxn modelId="{64A08F27-E9F9-E243-B984-D2FCB5704206}" type="presOf" srcId="{03684E45-EECF-4847-8320-FFF49CFDB2CB}" destId="{36453A9E-B1E1-1541-8E7C-1472F46C396F}" srcOrd="0" destOrd="0" presId="urn:microsoft.com/office/officeart/2005/8/layout/cycle2"/>
    <dgm:cxn modelId="{03082C2F-53CD-4E4C-A87C-92D4A3A5088F}" type="presOf" srcId="{333212EE-2F39-274B-A76E-3E56345726B6}" destId="{CC8482E0-F9B7-ED4A-9AA2-881EE679322A}" srcOrd="0" destOrd="0" presId="urn:microsoft.com/office/officeart/2005/8/layout/cycle2"/>
    <dgm:cxn modelId="{CFE84732-5B2F-BB49-B0EE-ED471D139495}" type="presOf" srcId="{5CD3447A-6A05-3445-AD58-084E272A36CB}" destId="{8126DFC2-D0F3-0546-8869-1285D9759A4E}" srcOrd="0" destOrd="0" presId="urn:microsoft.com/office/officeart/2005/8/layout/cycle2"/>
    <dgm:cxn modelId="{E872E641-01E7-4E4E-9624-F4829FCADAC8}" type="presOf" srcId="{48D853DC-DA92-664D-9E96-F56D73F03276}" destId="{20A9A739-F184-274C-9098-28A131295FD8}" srcOrd="0" destOrd="0" presId="urn:microsoft.com/office/officeart/2005/8/layout/cycle2"/>
    <dgm:cxn modelId="{FEABB44F-D0C1-DE4E-9C3E-F3E9D741C781}" type="presOf" srcId="{98083AF2-3EC1-9545-81A1-3ED071DFCCBD}" destId="{E02ECCF3-CDE7-364A-8A21-90149D09939A}" srcOrd="0" destOrd="0" presId="urn:microsoft.com/office/officeart/2005/8/layout/cycle2"/>
    <dgm:cxn modelId="{E6F6CD86-6289-6243-AD7B-F8B051A3ACF0}" type="presOf" srcId="{5AF9250B-9352-E247-85D2-44BF9D8A4939}" destId="{8D1ADE54-D46E-BC48-BBFB-5D33F1B35575}" srcOrd="0" destOrd="0" presId="urn:microsoft.com/office/officeart/2005/8/layout/cycle2"/>
    <dgm:cxn modelId="{AE327E8F-7F64-F345-BCD5-5D492C4BA17F}" type="presOf" srcId="{888864C2-B277-044B-8943-A2C15D2CD0F6}" destId="{1177A241-388C-AD45-93B6-8DFE5644B32C}" srcOrd="0" destOrd="0" presId="urn:microsoft.com/office/officeart/2005/8/layout/cycle2"/>
    <dgm:cxn modelId="{46A61DA9-F742-0941-A12A-4CBF5B5E049B}" srcId="{5CD3447A-6A05-3445-AD58-084E272A36CB}" destId="{03684E45-EECF-4847-8320-FFF49CFDB2CB}" srcOrd="1" destOrd="0" parTransId="{F02DF56A-1B85-1246-B882-68EDD11EE601}" sibTransId="{A22BB5C0-4B95-FA49-B178-E74086ADBFD8}"/>
    <dgm:cxn modelId="{57432EB4-D059-8746-B0EA-20B1DBAF6E0E}" srcId="{5CD3447A-6A05-3445-AD58-084E272A36CB}" destId="{48D853DC-DA92-664D-9E96-F56D73F03276}" srcOrd="3" destOrd="0" parTransId="{BE926053-0C2B-E24D-BF93-47C7564525E3}" sibTransId="{DD089FB9-1EBC-7C4B-A952-6473D7856219}"/>
    <dgm:cxn modelId="{AD02BFB5-D47B-3046-AAB3-B7607C4D95F0}" type="presOf" srcId="{A22BB5C0-4B95-FA49-B178-E74086ADBFD8}" destId="{C94F3379-D620-6749-BB6F-EA393A57AF18}" srcOrd="1" destOrd="0" presId="urn:microsoft.com/office/officeart/2005/8/layout/cycle2"/>
    <dgm:cxn modelId="{A75ADCBD-C9DB-BC4A-A2A6-5112329DF075}" type="presOf" srcId="{A22BB5C0-4B95-FA49-B178-E74086ADBFD8}" destId="{89930220-6247-2F48-B5E7-CA84D65866AB}" srcOrd="0" destOrd="0" presId="urn:microsoft.com/office/officeart/2005/8/layout/cycle2"/>
    <dgm:cxn modelId="{7EDDE5C9-82EC-D743-A4C6-4BCD61987E86}" type="presOf" srcId="{333212EE-2F39-274B-A76E-3E56345726B6}" destId="{BCE45EDD-214C-FF43-843D-AED9A0843AB3}" srcOrd="1" destOrd="0" presId="urn:microsoft.com/office/officeart/2005/8/layout/cycle2"/>
    <dgm:cxn modelId="{CA3DC8DB-839E-6E49-BEA7-3F7242D00904}" srcId="{5CD3447A-6A05-3445-AD58-084E272A36CB}" destId="{888864C2-B277-044B-8943-A2C15D2CD0F6}" srcOrd="0" destOrd="0" parTransId="{104F33BB-E567-6543-95B2-AB666F0B76DF}" sibTransId="{333212EE-2F39-274B-A76E-3E56345726B6}"/>
    <dgm:cxn modelId="{B6BA29E1-16B9-5A48-90F7-EAF1BDC94F82}" type="presOf" srcId="{DD089FB9-1EBC-7C4B-A952-6473D7856219}" destId="{A9DFDE94-599F-DA4F-928E-8E090DC7E137}" srcOrd="0" destOrd="0" presId="urn:microsoft.com/office/officeart/2005/8/layout/cycle2"/>
    <dgm:cxn modelId="{C49A4DE3-F17E-BF4F-8821-B2FEDD3882C0}" type="presOf" srcId="{98083AF2-3EC1-9545-81A1-3ED071DFCCBD}" destId="{DCD6097F-C4AD-3846-8296-57BBBFF8B80B}" srcOrd="1" destOrd="0" presId="urn:microsoft.com/office/officeart/2005/8/layout/cycle2"/>
    <dgm:cxn modelId="{4D845A89-5FAE-134E-9490-3871C049F082}" type="presParOf" srcId="{8126DFC2-D0F3-0546-8869-1285D9759A4E}" destId="{1177A241-388C-AD45-93B6-8DFE5644B32C}" srcOrd="0" destOrd="0" presId="urn:microsoft.com/office/officeart/2005/8/layout/cycle2"/>
    <dgm:cxn modelId="{6E6E3944-8E50-0F4B-9233-E6EA522CD060}" type="presParOf" srcId="{8126DFC2-D0F3-0546-8869-1285D9759A4E}" destId="{CC8482E0-F9B7-ED4A-9AA2-881EE679322A}" srcOrd="1" destOrd="0" presId="urn:microsoft.com/office/officeart/2005/8/layout/cycle2"/>
    <dgm:cxn modelId="{D9FD4A3E-2081-C847-8F20-AD3B00CB450A}" type="presParOf" srcId="{CC8482E0-F9B7-ED4A-9AA2-881EE679322A}" destId="{BCE45EDD-214C-FF43-843D-AED9A0843AB3}" srcOrd="0" destOrd="0" presId="urn:microsoft.com/office/officeart/2005/8/layout/cycle2"/>
    <dgm:cxn modelId="{78B98192-0295-6645-A60B-1013F8EF146A}" type="presParOf" srcId="{8126DFC2-D0F3-0546-8869-1285D9759A4E}" destId="{36453A9E-B1E1-1541-8E7C-1472F46C396F}" srcOrd="2" destOrd="0" presId="urn:microsoft.com/office/officeart/2005/8/layout/cycle2"/>
    <dgm:cxn modelId="{29063BB4-BA65-A243-893C-D306A1E98295}" type="presParOf" srcId="{8126DFC2-D0F3-0546-8869-1285D9759A4E}" destId="{89930220-6247-2F48-B5E7-CA84D65866AB}" srcOrd="3" destOrd="0" presId="urn:microsoft.com/office/officeart/2005/8/layout/cycle2"/>
    <dgm:cxn modelId="{CAEDC50A-B383-CD4B-AD56-51CEE9858107}" type="presParOf" srcId="{89930220-6247-2F48-B5E7-CA84D65866AB}" destId="{C94F3379-D620-6749-BB6F-EA393A57AF18}" srcOrd="0" destOrd="0" presId="urn:microsoft.com/office/officeart/2005/8/layout/cycle2"/>
    <dgm:cxn modelId="{B3DCD3A1-EC46-8248-8211-4DEB3D94DF6D}" type="presParOf" srcId="{8126DFC2-D0F3-0546-8869-1285D9759A4E}" destId="{8D1ADE54-D46E-BC48-BBFB-5D33F1B35575}" srcOrd="4" destOrd="0" presId="urn:microsoft.com/office/officeart/2005/8/layout/cycle2"/>
    <dgm:cxn modelId="{99F23649-67FB-8649-897B-6B38C45109D6}" type="presParOf" srcId="{8126DFC2-D0F3-0546-8869-1285D9759A4E}" destId="{E02ECCF3-CDE7-364A-8A21-90149D09939A}" srcOrd="5" destOrd="0" presId="urn:microsoft.com/office/officeart/2005/8/layout/cycle2"/>
    <dgm:cxn modelId="{D05A8755-1CDF-6A49-9BEB-E549A6F311B8}" type="presParOf" srcId="{E02ECCF3-CDE7-364A-8A21-90149D09939A}" destId="{DCD6097F-C4AD-3846-8296-57BBBFF8B80B}" srcOrd="0" destOrd="0" presId="urn:microsoft.com/office/officeart/2005/8/layout/cycle2"/>
    <dgm:cxn modelId="{290C425D-5288-444A-A7D1-8B0655F04024}" type="presParOf" srcId="{8126DFC2-D0F3-0546-8869-1285D9759A4E}" destId="{20A9A739-F184-274C-9098-28A131295FD8}" srcOrd="6" destOrd="0" presId="urn:microsoft.com/office/officeart/2005/8/layout/cycle2"/>
    <dgm:cxn modelId="{AA4FDD0B-7427-ED49-9022-3B08698631EE}" type="presParOf" srcId="{8126DFC2-D0F3-0546-8869-1285D9759A4E}" destId="{A9DFDE94-599F-DA4F-928E-8E090DC7E137}" srcOrd="7" destOrd="0" presId="urn:microsoft.com/office/officeart/2005/8/layout/cycle2"/>
    <dgm:cxn modelId="{2D2FDA68-5AFA-AB42-85FB-FB808962BA96}" type="presParOf" srcId="{A9DFDE94-599F-DA4F-928E-8E090DC7E137}" destId="{A52DBFD4-6852-C545-AC71-971388B60F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DED15-6C10-4F99-89CE-D60C0ADD4C1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CA44C1-10A0-4E0A-AE79-F2797EA42D63}">
      <dgm:prSet/>
      <dgm:spPr/>
      <dgm:t>
        <a:bodyPr/>
        <a:lstStyle/>
        <a:p>
          <a:r>
            <a:rPr lang="en-US"/>
            <a:t>Misinformation and conspiracy spread easily on social media.</a:t>
          </a:r>
        </a:p>
      </dgm:t>
    </dgm:pt>
    <dgm:pt modelId="{250DA06F-F1B0-473F-8AA4-A1DAF38912AC}" type="parTrans" cxnId="{17104DCD-2455-4A16-9B2D-EF8330A75E67}">
      <dgm:prSet/>
      <dgm:spPr/>
      <dgm:t>
        <a:bodyPr/>
        <a:lstStyle/>
        <a:p>
          <a:endParaRPr lang="en-US"/>
        </a:p>
      </dgm:t>
    </dgm:pt>
    <dgm:pt modelId="{E58F84E4-6A40-4A8A-9EFA-DB573874ACA9}" type="sibTrans" cxnId="{17104DCD-2455-4A16-9B2D-EF8330A75E67}">
      <dgm:prSet/>
      <dgm:spPr/>
      <dgm:t>
        <a:bodyPr/>
        <a:lstStyle/>
        <a:p>
          <a:endParaRPr lang="en-US"/>
        </a:p>
      </dgm:t>
    </dgm:pt>
    <dgm:pt modelId="{6775C2C6-B00D-43AA-A421-DC4B98AB95D4}">
      <dgm:prSet/>
      <dgm:spPr/>
      <dgm:t>
        <a:bodyPr/>
        <a:lstStyle/>
        <a:p>
          <a:r>
            <a:rPr lang="en-US"/>
            <a:t>Those most susceptible to conspiracy are:</a:t>
          </a:r>
        </a:p>
      </dgm:t>
    </dgm:pt>
    <dgm:pt modelId="{265EA97F-52FC-4644-BAE3-5EF2A6B3349F}" type="parTrans" cxnId="{EAD1A57E-BFBE-4FFF-8EBC-0BAD9FC8AB8F}">
      <dgm:prSet/>
      <dgm:spPr/>
      <dgm:t>
        <a:bodyPr/>
        <a:lstStyle/>
        <a:p>
          <a:endParaRPr lang="en-US"/>
        </a:p>
      </dgm:t>
    </dgm:pt>
    <dgm:pt modelId="{20139E88-6CEB-4D44-9E1E-C064CF2A0CA4}" type="sibTrans" cxnId="{EAD1A57E-BFBE-4FFF-8EBC-0BAD9FC8AB8F}">
      <dgm:prSet/>
      <dgm:spPr/>
      <dgm:t>
        <a:bodyPr/>
        <a:lstStyle/>
        <a:p>
          <a:endParaRPr lang="en-US"/>
        </a:p>
      </dgm:t>
    </dgm:pt>
    <dgm:pt modelId="{486909EE-A57C-455B-8435-9293F99C922A}">
      <dgm:prSet/>
      <dgm:spPr/>
      <dgm:t>
        <a:bodyPr/>
        <a:lstStyle/>
        <a:p>
          <a:r>
            <a:rPr lang="en-US"/>
            <a:t>Educated</a:t>
          </a:r>
        </a:p>
      </dgm:t>
    </dgm:pt>
    <dgm:pt modelId="{4658190D-3D98-45B6-9CFB-2004B65ECE8A}" type="parTrans" cxnId="{755EFEAB-8AFF-49D9-80C6-616F4DB169FE}">
      <dgm:prSet/>
      <dgm:spPr/>
      <dgm:t>
        <a:bodyPr/>
        <a:lstStyle/>
        <a:p>
          <a:endParaRPr lang="en-US"/>
        </a:p>
      </dgm:t>
    </dgm:pt>
    <dgm:pt modelId="{A294DD35-A593-4AB7-839A-F3E67C235313}" type="sibTrans" cxnId="{755EFEAB-8AFF-49D9-80C6-616F4DB169FE}">
      <dgm:prSet/>
      <dgm:spPr/>
      <dgm:t>
        <a:bodyPr/>
        <a:lstStyle/>
        <a:p>
          <a:endParaRPr lang="en-US"/>
        </a:p>
      </dgm:t>
    </dgm:pt>
    <dgm:pt modelId="{4ADF52A4-FF78-4279-B628-9DD4257BF20B}">
      <dgm:prSet/>
      <dgm:spPr/>
      <dgm:t>
        <a:bodyPr/>
        <a:lstStyle/>
        <a:p>
          <a:r>
            <a:rPr lang="en-US"/>
            <a:t>Skeptical, distrusting</a:t>
          </a:r>
        </a:p>
      </dgm:t>
    </dgm:pt>
    <dgm:pt modelId="{607FDB9E-F241-48E8-9B7D-3FD6D5BECFA2}" type="parTrans" cxnId="{6AF2DB0D-5FC4-4D72-A2CC-8C1BD34F0119}">
      <dgm:prSet/>
      <dgm:spPr/>
      <dgm:t>
        <a:bodyPr/>
        <a:lstStyle/>
        <a:p>
          <a:endParaRPr lang="en-US"/>
        </a:p>
      </dgm:t>
    </dgm:pt>
    <dgm:pt modelId="{46EA9033-C92A-4FB5-A9C2-22633EE53CE7}" type="sibTrans" cxnId="{6AF2DB0D-5FC4-4D72-A2CC-8C1BD34F0119}">
      <dgm:prSet/>
      <dgm:spPr/>
      <dgm:t>
        <a:bodyPr/>
        <a:lstStyle/>
        <a:p>
          <a:endParaRPr lang="en-US"/>
        </a:p>
      </dgm:t>
    </dgm:pt>
    <dgm:pt modelId="{3857ABA8-C78D-4579-A236-026259733DED}">
      <dgm:prSet/>
      <dgm:spPr/>
      <dgm:t>
        <a:bodyPr/>
        <a:lstStyle/>
        <a:p>
          <a:r>
            <a:rPr lang="en-US" dirty="0"/>
            <a:t>Rigid, favor certainty</a:t>
          </a:r>
        </a:p>
      </dgm:t>
    </dgm:pt>
    <dgm:pt modelId="{CFF95165-ADF1-4CF7-8F6E-571577BB8A7E}" type="parTrans" cxnId="{E101ECF8-91E5-4D59-A46B-670BFC042747}">
      <dgm:prSet/>
      <dgm:spPr/>
      <dgm:t>
        <a:bodyPr/>
        <a:lstStyle/>
        <a:p>
          <a:endParaRPr lang="en-US"/>
        </a:p>
      </dgm:t>
    </dgm:pt>
    <dgm:pt modelId="{FEE72568-7589-496B-9AD2-96A7F6338BBB}" type="sibTrans" cxnId="{E101ECF8-91E5-4D59-A46B-670BFC042747}">
      <dgm:prSet/>
      <dgm:spPr/>
      <dgm:t>
        <a:bodyPr/>
        <a:lstStyle/>
        <a:p>
          <a:endParaRPr lang="en-US"/>
        </a:p>
      </dgm:t>
    </dgm:pt>
    <dgm:pt modelId="{EB999965-E57E-4E93-A582-D515955A849B}">
      <dgm:prSet/>
      <dgm:spPr/>
      <dgm:t>
        <a:bodyPr/>
        <a:lstStyle/>
        <a:p>
          <a:r>
            <a:rPr lang="en-US"/>
            <a:t>Anxious</a:t>
          </a:r>
        </a:p>
      </dgm:t>
    </dgm:pt>
    <dgm:pt modelId="{068E8C54-2B80-4F8A-8087-CF6D6FAFFA6C}" type="parTrans" cxnId="{94F9AD27-BFD0-43AE-8DB0-8E01D893A4E8}">
      <dgm:prSet/>
      <dgm:spPr/>
      <dgm:t>
        <a:bodyPr/>
        <a:lstStyle/>
        <a:p>
          <a:endParaRPr lang="en-US"/>
        </a:p>
      </dgm:t>
    </dgm:pt>
    <dgm:pt modelId="{2AD24CA0-6871-43D9-B0F4-CB942544C4D2}" type="sibTrans" cxnId="{94F9AD27-BFD0-43AE-8DB0-8E01D893A4E8}">
      <dgm:prSet/>
      <dgm:spPr/>
      <dgm:t>
        <a:bodyPr/>
        <a:lstStyle/>
        <a:p>
          <a:endParaRPr lang="en-US"/>
        </a:p>
      </dgm:t>
    </dgm:pt>
    <dgm:pt modelId="{AD07A061-FA59-9449-9EFB-36A91D49B91B}" type="pres">
      <dgm:prSet presAssocID="{B63DED15-6C10-4F99-89CE-D60C0ADD4C11}" presName="Name0" presStyleCnt="0">
        <dgm:presLayoutVars>
          <dgm:dir/>
          <dgm:animLvl val="lvl"/>
          <dgm:resizeHandles val="exact"/>
        </dgm:presLayoutVars>
      </dgm:prSet>
      <dgm:spPr/>
    </dgm:pt>
    <dgm:pt modelId="{560F1ECE-7560-E540-A673-C7E823DD290B}" type="pres">
      <dgm:prSet presAssocID="{6775C2C6-B00D-43AA-A421-DC4B98AB95D4}" presName="boxAndChildren" presStyleCnt="0"/>
      <dgm:spPr/>
    </dgm:pt>
    <dgm:pt modelId="{40102914-3264-2641-9980-3346911CBA9D}" type="pres">
      <dgm:prSet presAssocID="{6775C2C6-B00D-43AA-A421-DC4B98AB95D4}" presName="parentTextBox" presStyleLbl="node1" presStyleIdx="0" presStyleCnt="2"/>
      <dgm:spPr/>
    </dgm:pt>
    <dgm:pt modelId="{391DE602-CAA3-4C4E-A216-82A020A0F0DB}" type="pres">
      <dgm:prSet presAssocID="{6775C2C6-B00D-43AA-A421-DC4B98AB95D4}" presName="entireBox" presStyleLbl="node1" presStyleIdx="0" presStyleCnt="2"/>
      <dgm:spPr/>
    </dgm:pt>
    <dgm:pt modelId="{1291D9C8-BBC2-CA4B-9499-84E88B9D011E}" type="pres">
      <dgm:prSet presAssocID="{6775C2C6-B00D-43AA-A421-DC4B98AB95D4}" presName="descendantBox" presStyleCnt="0"/>
      <dgm:spPr/>
    </dgm:pt>
    <dgm:pt modelId="{A4C848E9-4742-1E4F-BC10-143937080773}" type="pres">
      <dgm:prSet presAssocID="{486909EE-A57C-455B-8435-9293F99C922A}" presName="childTextBox" presStyleLbl="fgAccFollowNode1" presStyleIdx="0" presStyleCnt="4">
        <dgm:presLayoutVars>
          <dgm:bulletEnabled val="1"/>
        </dgm:presLayoutVars>
      </dgm:prSet>
      <dgm:spPr/>
    </dgm:pt>
    <dgm:pt modelId="{4542FFFD-D2E0-2D4E-B524-A8DAC105A7D5}" type="pres">
      <dgm:prSet presAssocID="{4ADF52A4-FF78-4279-B628-9DD4257BF20B}" presName="childTextBox" presStyleLbl="fgAccFollowNode1" presStyleIdx="1" presStyleCnt="4">
        <dgm:presLayoutVars>
          <dgm:bulletEnabled val="1"/>
        </dgm:presLayoutVars>
      </dgm:prSet>
      <dgm:spPr/>
    </dgm:pt>
    <dgm:pt modelId="{871554A7-AAEA-BB49-AC19-8A6F4650C0AB}" type="pres">
      <dgm:prSet presAssocID="{3857ABA8-C78D-4579-A236-026259733DED}" presName="childTextBox" presStyleLbl="fgAccFollowNode1" presStyleIdx="2" presStyleCnt="4">
        <dgm:presLayoutVars>
          <dgm:bulletEnabled val="1"/>
        </dgm:presLayoutVars>
      </dgm:prSet>
      <dgm:spPr/>
    </dgm:pt>
    <dgm:pt modelId="{7FBD0117-9DB9-1544-ABD1-7D93A24D5AA0}" type="pres">
      <dgm:prSet presAssocID="{EB999965-E57E-4E93-A582-D515955A849B}" presName="childTextBox" presStyleLbl="fgAccFollowNode1" presStyleIdx="3" presStyleCnt="4">
        <dgm:presLayoutVars>
          <dgm:bulletEnabled val="1"/>
        </dgm:presLayoutVars>
      </dgm:prSet>
      <dgm:spPr/>
    </dgm:pt>
    <dgm:pt modelId="{4785E233-FC41-2448-9059-0399CDBFF3A6}" type="pres">
      <dgm:prSet presAssocID="{E58F84E4-6A40-4A8A-9EFA-DB573874ACA9}" presName="sp" presStyleCnt="0"/>
      <dgm:spPr/>
    </dgm:pt>
    <dgm:pt modelId="{689151FE-6D9F-EE48-8148-BB6D12BBE10C}" type="pres">
      <dgm:prSet presAssocID="{51CA44C1-10A0-4E0A-AE79-F2797EA42D63}" presName="arrowAndChildren" presStyleCnt="0"/>
      <dgm:spPr/>
    </dgm:pt>
    <dgm:pt modelId="{7F086857-D9AE-D64F-BDF0-BB2BAEF59CBA}" type="pres">
      <dgm:prSet presAssocID="{51CA44C1-10A0-4E0A-AE79-F2797EA42D63}" presName="parentTextArrow" presStyleLbl="node1" presStyleIdx="1" presStyleCnt="2"/>
      <dgm:spPr/>
    </dgm:pt>
  </dgm:ptLst>
  <dgm:cxnLst>
    <dgm:cxn modelId="{6AF2DB0D-5FC4-4D72-A2CC-8C1BD34F0119}" srcId="{6775C2C6-B00D-43AA-A421-DC4B98AB95D4}" destId="{4ADF52A4-FF78-4279-B628-9DD4257BF20B}" srcOrd="1" destOrd="0" parTransId="{607FDB9E-F241-48E8-9B7D-3FD6D5BECFA2}" sibTransId="{46EA9033-C92A-4FB5-A9C2-22633EE53CE7}"/>
    <dgm:cxn modelId="{E4E5AB24-3530-1D4D-A66A-58C37DF7453C}" type="presOf" srcId="{4ADF52A4-FF78-4279-B628-9DD4257BF20B}" destId="{4542FFFD-D2E0-2D4E-B524-A8DAC105A7D5}" srcOrd="0" destOrd="0" presId="urn:microsoft.com/office/officeart/2005/8/layout/process4"/>
    <dgm:cxn modelId="{94F9AD27-BFD0-43AE-8DB0-8E01D893A4E8}" srcId="{6775C2C6-B00D-43AA-A421-DC4B98AB95D4}" destId="{EB999965-E57E-4E93-A582-D515955A849B}" srcOrd="3" destOrd="0" parTransId="{068E8C54-2B80-4F8A-8087-CF6D6FAFFA6C}" sibTransId="{2AD24CA0-6871-43D9-B0F4-CB942544C4D2}"/>
    <dgm:cxn modelId="{34C88A3D-DA33-7F4F-81E9-A477C172F659}" type="presOf" srcId="{3857ABA8-C78D-4579-A236-026259733DED}" destId="{871554A7-AAEA-BB49-AC19-8A6F4650C0AB}" srcOrd="0" destOrd="0" presId="urn:microsoft.com/office/officeart/2005/8/layout/process4"/>
    <dgm:cxn modelId="{323BA955-339B-DF42-956E-E207409AD71F}" type="presOf" srcId="{486909EE-A57C-455B-8435-9293F99C922A}" destId="{A4C848E9-4742-1E4F-BC10-143937080773}" srcOrd="0" destOrd="0" presId="urn:microsoft.com/office/officeart/2005/8/layout/process4"/>
    <dgm:cxn modelId="{EAD1A57E-BFBE-4FFF-8EBC-0BAD9FC8AB8F}" srcId="{B63DED15-6C10-4F99-89CE-D60C0ADD4C11}" destId="{6775C2C6-B00D-43AA-A421-DC4B98AB95D4}" srcOrd="1" destOrd="0" parTransId="{265EA97F-52FC-4644-BAE3-5EF2A6B3349F}" sibTransId="{20139E88-6CEB-4D44-9E1E-C064CF2A0CA4}"/>
    <dgm:cxn modelId="{189F5190-D9C9-2F48-B733-CC313051B1E2}" type="presOf" srcId="{B63DED15-6C10-4F99-89CE-D60C0ADD4C11}" destId="{AD07A061-FA59-9449-9EFB-36A91D49B91B}" srcOrd="0" destOrd="0" presId="urn:microsoft.com/office/officeart/2005/8/layout/process4"/>
    <dgm:cxn modelId="{33C56CA3-306E-6D4D-A719-D891B25084EB}" type="presOf" srcId="{EB999965-E57E-4E93-A582-D515955A849B}" destId="{7FBD0117-9DB9-1544-ABD1-7D93A24D5AA0}" srcOrd="0" destOrd="0" presId="urn:microsoft.com/office/officeart/2005/8/layout/process4"/>
    <dgm:cxn modelId="{755EFEAB-8AFF-49D9-80C6-616F4DB169FE}" srcId="{6775C2C6-B00D-43AA-A421-DC4B98AB95D4}" destId="{486909EE-A57C-455B-8435-9293F99C922A}" srcOrd="0" destOrd="0" parTransId="{4658190D-3D98-45B6-9CFB-2004B65ECE8A}" sibTransId="{A294DD35-A593-4AB7-839A-F3E67C235313}"/>
    <dgm:cxn modelId="{BCFB49AD-B032-9040-A2BB-A9AEA200794B}" type="presOf" srcId="{6775C2C6-B00D-43AA-A421-DC4B98AB95D4}" destId="{391DE602-CAA3-4C4E-A216-82A020A0F0DB}" srcOrd="1" destOrd="0" presId="urn:microsoft.com/office/officeart/2005/8/layout/process4"/>
    <dgm:cxn modelId="{8E6F80AE-F319-6D4E-B7D1-4A090E51C978}" type="presOf" srcId="{6775C2C6-B00D-43AA-A421-DC4B98AB95D4}" destId="{40102914-3264-2641-9980-3346911CBA9D}" srcOrd="0" destOrd="0" presId="urn:microsoft.com/office/officeart/2005/8/layout/process4"/>
    <dgm:cxn modelId="{17104DCD-2455-4A16-9B2D-EF8330A75E67}" srcId="{B63DED15-6C10-4F99-89CE-D60C0ADD4C11}" destId="{51CA44C1-10A0-4E0A-AE79-F2797EA42D63}" srcOrd="0" destOrd="0" parTransId="{250DA06F-F1B0-473F-8AA4-A1DAF38912AC}" sibTransId="{E58F84E4-6A40-4A8A-9EFA-DB573874ACA9}"/>
    <dgm:cxn modelId="{9D5D92D3-5670-4A4A-8F1E-E3F72A492A88}" type="presOf" srcId="{51CA44C1-10A0-4E0A-AE79-F2797EA42D63}" destId="{7F086857-D9AE-D64F-BDF0-BB2BAEF59CBA}" srcOrd="0" destOrd="0" presId="urn:microsoft.com/office/officeart/2005/8/layout/process4"/>
    <dgm:cxn modelId="{E101ECF8-91E5-4D59-A46B-670BFC042747}" srcId="{6775C2C6-B00D-43AA-A421-DC4B98AB95D4}" destId="{3857ABA8-C78D-4579-A236-026259733DED}" srcOrd="2" destOrd="0" parTransId="{CFF95165-ADF1-4CF7-8F6E-571577BB8A7E}" sibTransId="{FEE72568-7589-496B-9AD2-96A7F6338BBB}"/>
    <dgm:cxn modelId="{F1848F4B-A3F6-F74C-B283-9D82C5B597BE}" type="presParOf" srcId="{AD07A061-FA59-9449-9EFB-36A91D49B91B}" destId="{560F1ECE-7560-E540-A673-C7E823DD290B}" srcOrd="0" destOrd="0" presId="urn:microsoft.com/office/officeart/2005/8/layout/process4"/>
    <dgm:cxn modelId="{31B234D0-7015-2640-ADFE-08C7FDDECF6A}" type="presParOf" srcId="{560F1ECE-7560-E540-A673-C7E823DD290B}" destId="{40102914-3264-2641-9980-3346911CBA9D}" srcOrd="0" destOrd="0" presId="urn:microsoft.com/office/officeart/2005/8/layout/process4"/>
    <dgm:cxn modelId="{FFF7A9E6-A54F-5B42-BABA-E438A69F273F}" type="presParOf" srcId="{560F1ECE-7560-E540-A673-C7E823DD290B}" destId="{391DE602-CAA3-4C4E-A216-82A020A0F0DB}" srcOrd="1" destOrd="0" presId="urn:microsoft.com/office/officeart/2005/8/layout/process4"/>
    <dgm:cxn modelId="{D72FF93F-A34F-5F4F-99CC-561F443C826E}" type="presParOf" srcId="{560F1ECE-7560-E540-A673-C7E823DD290B}" destId="{1291D9C8-BBC2-CA4B-9499-84E88B9D011E}" srcOrd="2" destOrd="0" presId="urn:microsoft.com/office/officeart/2005/8/layout/process4"/>
    <dgm:cxn modelId="{270B51CF-F64B-4F48-8466-EE5574E6D31F}" type="presParOf" srcId="{1291D9C8-BBC2-CA4B-9499-84E88B9D011E}" destId="{A4C848E9-4742-1E4F-BC10-143937080773}" srcOrd="0" destOrd="0" presId="urn:microsoft.com/office/officeart/2005/8/layout/process4"/>
    <dgm:cxn modelId="{AD1816AA-D42E-C24E-924E-99296210620D}" type="presParOf" srcId="{1291D9C8-BBC2-CA4B-9499-84E88B9D011E}" destId="{4542FFFD-D2E0-2D4E-B524-A8DAC105A7D5}" srcOrd="1" destOrd="0" presId="urn:microsoft.com/office/officeart/2005/8/layout/process4"/>
    <dgm:cxn modelId="{AF2E19E2-FD2C-1E44-B5C7-B1A030D68BCB}" type="presParOf" srcId="{1291D9C8-BBC2-CA4B-9499-84E88B9D011E}" destId="{871554A7-AAEA-BB49-AC19-8A6F4650C0AB}" srcOrd="2" destOrd="0" presId="urn:microsoft.com/office/officeart/2005/8/layout/process4"/>
    <dgm:cxn modelId="{EE3266F7-17FB-DC4C-BF85-883E96FCC119}" type="presParOf" srcId="{1291D9C8-BBC2-CA4B-9499-84E88B9D011E}" destId="{7FBD0117-9DB9-1544-ABD1-7D93A24D5AA0}" srcOrd="3" destOrd="0" presId="urn:microsoft.com/office/officeart/2005/8/layout/process4"/>
    <dgm:cxn modelId="{3D15BF08-6374-BD42-A670-7C68A349D6CA}" type="presParOf" srcId="{AD07A061-FA59-9449-9EFB-36A91D49B91B}" destId="{4785E233-FC41-2448-9059-0399CDBFF3A6}" srcOrd="1" destOrd="0" presId="urn:microsoft.com/office/officeart/2005/8/layout/process4"/>
    <dgm:cxn modelId="{EF6DF3B3-07BD-C545-9DB2-028C1E7869F1}" type="presParOf" srcId="{AD07A061-FA59-9449-9EFB-36A91D49B91B}" destId="{689151FE-6D9F-EE48-8148-BB6D12BBE10C}" srcOrd="2" destOrd="0" presId="urn:microsoft.com/office/officeart/2005/8/layout/process4"/>
    <dgm:cxn modelId="{86CC85CC-6BFA-CD49-90DF-7F010265E145}" type="presParOf" srcId="{689151FE-6D9F-EE48-8148-BB6D12BBE10C}" destId="{7F086857-D9AE-D64F-BDF0-BB2BAEF59C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AC438-88E0-5940-BA0C-5B5622027524}" type="doc">
      <dgm:prSet loTypeId="urn:microsoft.com/office/officeart/2005/8/layout/vProcess5" loCatId="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B3868D3-1609-9A46-87D3-F2CB70B535E4}">
      <dgm:prSet custT="1"/>
      <dgm:spPr/>
      <dgm:t>
        <a:bodyPr/>
        <a:lstStyle/>
        <a:p>
          <a:r>
            <a:rPr lang="en-US" sz="2800" dirty="0"/>
            <a:t>Inequalities</a:t>
          </a:r>
        </a:p>
      </dgm:t>
    </dgm:pt>
    <dgm:pt modelId="{C84BDF53-8BD2-0649-B39F-AC687360526B}" type="parTrans" cxnId="{2DD3937F-20B5-F84C-B466-1EC7A89CB096}">
      <dgm:prSet/>
      <dgm:spPr/>
      <dgm:t>
        <a:bodyPr/>
        <a:lstStyle/>
        <a:p>
          <a:endParaRPr lang="en-US"/>
        </a:p>
      </dgm:t>
    </dgm:pt>
    <dgm:pt modelId="{560B0BD2-67F7-4F41-A293-8E4D117E1F78}" type="sibTrans" cxnId="{2DD3937F-20B5-F84C-B466-1EC7A89CB096}">
      <dgm:prSet/>
      <dgm:spPr/>
      <dgm:t>
        <a:bodyPr/>
        <a:lstStyle/>
        <a:p>
          <a:endParaRPr lang="en-US"/>
        </a:p>
      </dgm:t>
    </dgm:pt>
    <dgm:pt modelId="{21D81603-2D5F-2545-9FE6-88FD5764766A}">
      <dgm:prSet custT="1"/>
      <dgm:spPr/>
      <dgm:t>
        <a:bodyPr/>
        <a:lstStyle/>
        <a:p>
          <a:r>
            <a:rPr lang="en-US" sz="2800" dirty="0"/>
            <a:t>Decline in democratic norms</a:t>
          </a:r>
        </a:p>
      </dgm:t>
    </dgm:pt>
    <dgm:pt modelId="{5A26B034-78D0-E047-A3CC-D0C9B9C6BD62}" type="parTrans" cxnId="{914A8578-A071-094E-91A3-BB935EF4FC39}">
      <dgm:prSet/>
      <dgm:spPr/>
      <dgm:t>
        <a:bodyPr/>
        <a:lstStyle/>
        <a:p>
          <a:endParaRPr lang="en-US"/>
        </a:p>
      </dgm:t>
    </dgm:pt>
    <dgm:pt modelId="{1465045E-C5C4-964D-AF28-9EAB35ED7DA4}" type="sibTrans" cxnId="{914A8578-A071-094E-91A3-BB935EF4FC39}">
      <dgm:prSet/>
      <dgm:spPr/>
      <dgm:t>
        <a:bodyPr/>
        <a:lstStyle/>
        <a:p>
          <a:endParaRPr lang="en-US"/>
        </a:p>
      </dgm:t>
    </dgm:pt>
    <dgm:pt modelId="{0CA1EC70-7964-6E4E-9640-19C803739BE7}">
      <dgm:prSet custT="1"/>
      <dgm:spPr/>
      <dgm:t>
        <a:bodyPr/>
        <a:lstStyle/>
        <a:p>
          <a:r>
            <a:rPr lang="en-US" sz="2800" dirty="0"/>
            <a:t>Partisanship strengthens as social identity</a:t>
          </a:r>
        </a:p>
      </dgm:t>
    </dgm:pt>
    <dgm:pt modelId="{FC488C06-0A30-2743-BC3E-4E521258CB97}" type="parTrans" cxnId="{792F65A6-4F6B-FB40-95E8-83D427F5F165}">
      <dgm:prSet/>
      <dgm:spPr/>
      <dgm:t>
        <a:bodyPr/>
        <a:lstStyle/>
        <a:p>
          <a:endParaRPr lang="en-US"/>
        </a:p>
      </dgm:t>
    </dgm:pt>
    <dgm:pt modelId="{D394742B-5CC9-5241-8CDE-9398E88D0823}" type="sibTrans" cxnId="{792F65A6-4F6B-FB40-95E8-83D427F5F165}">
      <dgm:prSet/>
      <dgm:spPr/>
      <dgm:t>
        <a:bodyPr/>
        <a:lstStyle/>
        <a:p>
          <a:endParaRPr lang="en-US"/>
        </a:p>
      </dgm:t>
    </dgm:pt>
    <dgm:pt modelId="{380E955B-36D6-094C-911B-7EF86D4A22D6}">
      <dgm:prSet custT="1"/>
      <dgm:spPr/>
    </dgm:pt>
    <dgm:pt modelId="{7F06069E-2BAA-ED49-98CA-4841B754A526}" type="parTrans" cxnId="{B78A79BB-898C-D54F-B8EE-D32D8EAC4126}">
      <dgm:prSet/>
      <dgm:spPr/>
      <dgm:t>
        <a:bodyPr/>
        <a:lstStyle/>
        <a:p>
          <a:endParaRPr lang="en-US"/>
        </a:p>
      </dgm:t>
    </dgm:pt>
    <dgm:pt modelId="{26808BD6-99E5-1045-9B19-7D03AEAF326B}" type="sibTrans" cxnId="{B78A79BB-898C-D54F-B8EE-D32D8EAC4126}">
      <dgm:prSet/>
      <dgm:spPr/>
      <dgm:t>
        <a:bodyPr/>
        <a:lstStyle/>
        <a:p>
          <a:endParaRPr lang="en-US"/>
        </a:p>
      </dgm:t>
    </dgm:pt>
    <dgm:pt modelId="{F812BBD2-2856-264F-B658-03824AD54DC0}">
      <dgm:prSet custT="1"/>
      <dgm:spPr/>
      <dgm:t>
        <a:bodyPr/>
        <a:lstStyle/>
        <a:p>
          <a:r>
            <a:rPr lang="en-US" sz="2800" dirty="0"/>
            <a:t>Elite messaging</a:t>
          </a:r>
        </a:p>
      </dgm:t>
    </dgm:pt>
    <dgm:pt modelId="{B5677565-7694-CA46-91D7-43176EE8784C}" type="parTrans" cxnId="{1CF1FEF6-9E79-494D-9C55-189455B82DD4}">
      <dgm:prSet/>
      <dgm:spPr/>
      <dgm:t>
        <a:bodyPr/>
        <a:lstStyle/>
        <a:p>
          <a:endParaRPr lang="en-US"/>
        </a:p>
      </dgm:t>
    </dgm:pt>
    <dgm:pt modelId="{9FB34470-83DC-D14D-8F2C-27DE4AF63255}" type="sibTrans" cxnId="{1CF1FEF6-9E79-494D-9C55-189455B82DD4}">
      <dgm:prSet/>
      <dgm:spPr/>
      <dgm:t>
        <a:bodyPr/>
        <a:lstStyle/>
        <a:p>
          <a:endParaRPr lang="en-US"/>
        </a:p>
      </dgm:t>
    </dgm:pt>
    <dgm:pt modelId="{FF2A7403-8A70-1E49-BA18-63FC8F443DB0}">
      <dgm:prSet custT="1"/>
      <dgm:spPr/>
      <dgm:t>
        <a:bodyPr/>
        <a:lstStyle/>
        <a:p>
          <a:r>
            <a:rPr lang="en-US" sz="2800" dirty="0"/>
            <a:t> Polarization</a:t>
          </a:r>
        </a:p>
      </dgm:t>
    </dgm:pt>
    <dgm:pt modelId="{BA92F8BC-C06C-B84F-A834-93BCF9B7882E}" type="parTrans" cxnId="{ED9740E5-D87E-6447-BDCE-533126C9BB76}">
      <dgm:prSet/>
      <dgm:spPr/>
      <dgm:t>
        <a:bodyPr/>
        <a:lstStyle/>
        <a:p>
          <a:endParaRPr lang="en-US"/>
        </a:p>
      </dgm:t>
    </dgm:pt>
    <dgm:pt modelId="{5587FE6A-E5FD-064F-888E-A3F4B64A6949}" type="sibTrans" cxnId="{ED9740E5-D87E-6447-BDCE-533126C9BB76}">
      <dgm:prSet/>
      <dgm:spPr/>
      <dgm:t>
        <a:bodyPr/>
        <a:lstStyle/>
        <a:p>
          <a:endParaRPr lang="en-US"/>
        </a:p>
      </dgm:t>
    </dgm:pt>
    <dgm:pt modelId="{367D8136-0F64-6C41-AD78-D6E7808292AD}" type="pres">
      <dgm:prSet presAssocID="{246AC438-88E0-5940-BA0C-5B5622027524}" presName="outerComposite" presStyleCnt="0">
        <dgm:presLayoutVars>
          <dgm:chMax val="5"/>
          <dgm:dir/>
          <dgm:resizeHandles val="exact"/>
        </dgm:presLayoutVars>
      </dgm:prSet>
      <dgm:spPr/>
    </dgm:pt>
    <dgm:pt modelId="{B33D7CDD-5979-B54B-A55D-A9F58DA42DC8}" type="pres">
      <dgm:prSet presAssocID="{246AC438-88E0-5940-BA0C-5B5622027524}" presName="dummyMaxCanvas" presStyleCnt="0">
        <dgm:presLayoutVars/>
      </dgm:prSet>
      <dgm:spPr/>
    </dgm:pt>
    <dgm:pt modelId="{78C64301-B814-BA4F-B7FB-EB6BA6A2BB00}" type="pres">
      <dgm:prSet presAssocID="{246AC438-88E0-5940-BA0C-5B5622027524}" presName="FiveNodes_1" presStyleLbl="node1" presStyleIdx="0" presStyleCnt="5">
        <dgm:presLayoutVars>
          <dgm:bulletEnabled val="1"/>
        </dgm:presLayoutVars>
      </dgm:prSet>
      <dgm:spPr/>
    </dgm:pt>
    <dgm:pt modelId="{0655EF7F-DF96-E84C-A017-540E1A90BCEE}" type="pres">
      <dgm:prSet presAssocID="{246AC438-88E0-5940-BA0C-5B5622027524}" presName="FiveNodes_2" presStyleLbl="node1" presStyleIdx="1" presStyleCnt="5">
        <dgm:presLayoutVars>
          <dgm:bulletEnabled val="1"/>
        </dgm:presLayoutVars>
      </dgm:prSet>
      <dgm:spPr/>
    </dgm:pt>
    <dgm:pt modelId="{C04F8D6E-93C4-214A-9DE6-D0E896E3AA42}" type="pres">
      <dgm:prSet presAssocID="{246AC438-88E0-5940-BA0C-5B5622027524}" presName="FiveNodes_3" presStyleLbl="node1" presStyleIdx="2" presStyleCnt="5">
        <dgm:presLayoutVars>
          <dgm:bulletEnabled val="1"/>
        </dgm:presLayoutVars>
      </dgm:prSet>
      <dgm:spPr/>
    </dgm:pt>
    <dgm:pt modelId="{F84E4ECC-EB61-7E47-916F-297F2597E601}" type="pres">
      <dgm:prSet presAssocID="{246AC438-88E0-5940-BA0C-5B5622027524}" presName="FiveNodes_4" presStyleLbl="node1" presStyleIdx="3" presStyleCnt="5">
        <dgm:presLayoutVars>
          <dgm:bulletEnabled val="1"/>
        </dgm:presLayoutVars>
      </dgm:prSet>
      <dgm:spPr/>
    </dgm:pt>
    <dgm:pt modelId="{71C67F93-14AA-024A-99D5-DD1D12A07FBE}" type="pres">
      <dgm:prSet presAssocID="{246AC438-88E0-5940-BA0C-5B5622027524}" presName="FiveNodes_5" presStyleLbl="node1" presStyleIdx="4" presStyleCnt="5">
        <dgm:presLayoutVars>
          <dgm:bulletEnabled val="1"/>
        </dgm:presLayoutVars>
      </dgm:prSet>
      <dgm:spPr/>
    </dgm:pt>
    <dgm:pt modelId="{E37401A5-3E60-C24B-A36D-9B212CC87452}" type="pres">
      <dgm:prSet presAssocID="{246AC438-88E0-5940-BA0C-5B5622027524}" presName="FiveConn_1-2" presStyleLbl="fgAccFollowNode1" presStyleIdx="0" presStyleCnt="4">
        <dgm:presLayoutVars>
          <dgm:bulletEnabled val="1"/>
        </dgm:presLayoutVars>
      </dgm:prSet>
      <dgm:spPr/>
    </dgm:pt>
    <dgm:pt modelId="{FB542FB5-3344-194C-8AE7-9C5DCE67A277}" type="pres">
      <dgm:prSet presAssocID="{246AC438-88E0-5940-BA0C-5B5622027524}" presName="FiveConn_2-3" presStyleLbl="fgAccFollowNode1" presStyleIdx="1" presStyleCnt="4">
        <dgm:presLayoutVars>
          <dgm:bulletEnabled val="1"/>
        </dgm:presLayoutVars>
      </dgm:prSet>
      <dgm:spPr/>
    </dgm:pt>
    <dgm:pt modelId="{3372475C-A089-A24E-B686-96B270836B56}" type="pres">
      <dgm:prSet presAssocID="{246AC438-88E0-5940-BA0C-5B5622027524}" presName="FiveConn_3-4" presStyleLbl="fgAccFollowNode1" presStyleIdx="2" presStyleCnt="4">
        <dgm:presLayoutVars>
          <dgm:bulletEnabled val="1"/>
        </dgm:presLayoutVars>
      </dgm:prSet>
      <dgm:spPr/>
    </dgm:pt>
    <dgm:pt modelId="{63F35B84-6313-D946-9AED-A2479C17C546}" type="pres">
      <dgm:prSet presAssocID="{246AC438-88E0-5940-BA0C-5B5622027524}" presName="FiveConn_4-5" presStyleLbl="fgAccFollowNode1" presStyleIdx="3" presStyleCnt="4">
        <dgm:presLayoutVars>
          <dgm:bulletEnabled val="1"/>
        </dgm:presLayoutVars>
      </dgm:prSet>
      <dgm:spPr/>
    </dgm:pt>
    <dgm:pt modelId="{35534C65-DB45-D744-A4A3-F893BEF20D07}" type="pres">
      <dgm:prSet presAssocID="{246AC438-88E0-5940-BA0C-5B5622027524}" presName="FiveNodes_1_text" presStyleLbl="node1" presStyleIdx="4" presStyleCnt="5">
        <dgm:presLayoutVars>
          <dgm:bulletEnabled val="1"/>
        </dgm:presLayoutVars>
      </dgm:prSet>
      <dgm:spPr/>
    </dgm:pt>
    <dgm:pt modelId="{153CF468-71D3-004B-AAA1-B72AEEBD1563}" type="pres">
      <dgm:prSet presAssocID="{246AC438-88E0-5940-BA0C-5B5622027524}" presName="FiveNodes_2_text" presStyleLbl="node1" presStyleIdx="4" presStyleCnt="5">
        <dgm:presLayoutVars>
          <dgm:bulletEnabled val="1"/>
        </dgm:presLayoutVars>
      </dgm:prSet>
      <dgm:spPr/>
    </dgm:pt>
    <dgm:pt modelId="{6C653DB0-E0C7-FA49-AFC5-586E1D1169DC}" type="pres">
      <dgm:prSet presAssocID="{246AC438-88E0-5940-BA0C-5B5622027524}" presName="FiveNodes_3_text" presStyleLbl="node1" presStyleIdx="4" presStyleCnt="5">
        <dgm:presLayoutVars>
          <dgm:bulletEnabled val="1"/>
        </dgm:presLayoutVars>
      </dgm:prSet>
      <dgm:spPr/>
    </dgm:pt>
    <dgm:pt modelId="{7C658EB2-46A7-C744-87DC-73121CC7DCD6}" type="pres">
      <dgm:prSet presAssocID="{246AC438-88E0-5940-BA0C-5B5622027524}" presName="FiveNodes_4_text" presStyleLbl="node1" presStyleIdx="4" presStyleCnt="5">
        <dgm:presLayoutVars>
          <dgm:bulletEnabled val="1"/>
        </dgm:presLayoutVars>
      </dgm:prSet>
      <dgm:spPr/>
    </dgm:pt>
    <dgm:pt modelId="{DC33661A-BB67-254E-9DDC-760E9E7E6CC5}" type="pres">
      <dgm:prSet presAssocID="{246AC438-88E0-5940-BA0C-5B562202752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EFFB719-A35C-7043-89A1-B723BBA480BF}" type="presOf" srcId="{560B0BD2-67F7-4F41-A293-8E4D117E1F78}" destId="{E37401A5-3E60-C24B-A36D-9B212CC87452}" srcOrd="0" destOrd="0" presId="urn:microsoft.com/office/officeart/2005/8/layout/vProcess5"/>
    <dgm:cxn modelId="{4F304A2C-194D-4743-98D2-231A38E41785}" type="presOf" srcId="{F812BBD2-2856-264F-B658-03824AD54DC0}" destId="{71C67F93-14AA-024A-99D5-DD1D12A07FBE}" srcOrd="0" destOrd="0" presId="urn:microsoft.com/office/officeart/2005/8/layout/vProcess5"/>
    <dgm:cxn modelId="{B2AD5033-56E6-BD4A-842F-6E0D1B402F72}" type="presOf" srcId="{FF2A7403-8A70-1E49-BA18-63FC8F443DB0}" destId="{153CF468-71D3-004B-AAA1-B72AEEBD1563}" srcOrd="1" destOrd="0" presId="urn:microsoft.com/office/officeart/2005/8/layout/vProcess5"/>
    <dgm:cxn modelId="{3B8D4D4A-5057-CF4B-A5B3-7FB3DEC76A72}" type="presOf" srcId="{1465045E-C5C4-964D-AF28-9EAB35ED7DA4}" destId="{3372475C-A089-A24E-B686-96B270836B56}" srcOrd="0" destOrd="0" presId="urn:microsoft.com/office/officeart/2005/8/layout/vProcess5"/>
    <dgm:cxn modelId="{A5C2C84F-9881-0C41-A977-47003CCC1A59}" type="presOf" srcId="{0CA1EC70-7964-6E4E-9640-19C803739BE7}" destId="{7C658EB2-46A7-C744-87DC-73121CC7DCD6}" srcOrd="1" destOrd="0" presId="urn:microsoft.com/office/officeart/2005/8/layout/vProcess5"/>
    <dgm:cxn modelId="{3DA9DB58-1445-8A42-A4F9-FB86BEE16F0A}" type="presOf" srcId="{3B3868D3-1609-9A46-87D3-F2CB70B535E4}" destId="{35534C65-DB45-D744-A4A3-F893BEF20D07}" srcOrd="1" destOrd="0" presId="urn:microsoft.com/office/officeart/2005/8/layout/vProcess5"/>
    <dgm:cxn modelId="{93B1AB74-50B9-C54F-B787-B542C2404DC9}" type="presOf" srcId="{FF2A7403-8A70-1E49-BA18-63FC8F443DB0}" destId="{0655EF7F-DF96-E84C-A017-540E1A90BCEE}" srcOrd="0" destOrd="0" presId="urn:microsoft.com/office/officeart/2005/8/layout/vProcess5"/>
    <dgm:cxn modelId="{914A8578-A071-094E-91A3-BB935EF4FC39}" srcId="{246AC438-88E0-5940-BA0C-5B5622027524}" destId="{21D81603-2D5F-2545-9FE6-88FD5764766A}" srcOrd="2" destOrd="0" parTransId="{5A26B034-78D0-E047-A3CC-D0C9B9C6BD62}" sibTransId="{1465045E-C5C4-964D-AF28-9EAB35ED7DA4}"/>
    <dgm:cxn modelId="{2DD3937F-20B5-F84C-B466-1EC7A89CB096}" srcId="{246AC438-88E0-5940-BA0C-5B5622027524}" destId="{3B3868D3-1609-9A46-87D3-F2CB70B535E4}" srcOrd="0" destOrd="0" parTransId="{C84BDF53-8BD2-0649-B39F-AC687360526B}" sibTransId="{560B0BD2-67F7-4F41-A293-8E4D117E1F78}"/>
    <dgm:cxn modelId="{4FCA5691-ED3B-634D-8DCC-405CF1163B07}" type="presOf" srcId="{21D81603-2D5F-2545-9FE6-88FD5764766A}" destId="{C04F8D6E-93C4-214A-9DE6-D0E896E3AA42}" srcOrd="0" destOrd="0" presId="urn:microsoft.com/office/officeart/2005/8/layout/vProcess5"/>
    <dgm:cxn modelId="{759EE09D-A8B7-4B4B-8288-84F6AB78BD65}" type="presOf" srcId="{F812BBD2-2856-264F-B658-03824AD54DC0}" destId="{DC33661A-BB67-254E-9DDC-760E9E7E6CC5}" srcOrd="1" destOrd="0" presId="urn:microsoft.com/office/officeart/2005/8/layout/vProcess5"/>
    <dgm:cxn modelId="{792F65A6-4F6B-FB40-95E8-83D427F5F165}" srcId="{246AC438-88E0-5940-BA0C-5B5622027524}" destId="{0CA1EC70-7964-6E4E-9640-19C803739BE7}" srcOrd="3" destOrd="0" parTransId="{FC488C06-0A30-2743-BC3E-4E521258CB97}" sibTransId="{D394742B-5CC9-5241-8CDE-9398E88D0823}"/>
    <dgm:cxn modelId="{5DC7DEA6-7903-8D4D-87E9-C91B16E4229E}" type="presOf" srcId="{D394742B-5CC9-5241-8CDE-9398E88D0823}" destId="{63F35B84-6313-D946-9AED-A2479C17C546}" srcOrd="0" destOrd="0" presId="urn:microsoft.com/office/officeart/2005/8/layout/vProcess5"/>
    <dgm:cxn modelId="{36AB83B1-8C43-5D4B-8AB3-93537E51D861}" type="presOf" srcId="{5587FE6A-E5FD-064F-888E-A3F4B64A6949}" destId="{FB542FB5-3344-194C-8AE7-9C5DCE67A277}" srcOrd="0" destOrd="0" presId="urn:microsoft.com/office/officeart/2005/8/layout/vProcess5"/>
    <dgm:cxn modelId="{0C3317B6-4B37-BB40-9CA0-4A84D8B6A370}" type="presOf" srcId="{3B3868D3-1609-9A46-87D3-F2CB70B535E4}" destId="{78C64301-B814-BA4F-B7FB-EB6BA6A2BB00}" srcOrd="0" destOrd="0" presId="urn:microsoft.com/office/officeart/2005/8/layout/vProcess5"/>
    <dgm:cxn modelId="{B78A79BB-898C-D54F-B8EE-D32D8EAC4126}" srcId="{246AC438-88E0-5940-BA0C-5B5622027524}" destId="{380E955B-36D6-094C-911B-7EF86D4A22D6}" srcOrd="5" destOrd="0" parTransId="{7F06069E-2BAA-ED49-98CA-4841B754A526}" sibTransId="{26808BD6-99E5-1045-9B19-7D03AEAF326B}"/>
    <dgm:cxn modelId="{A6816BC7-B5D2-6D42-92C9-C2645FA98D49}" type="presOf" srcId="{0CA1EC70-7964-6E4E-9640-19C803739BE7}" destId="{F84E4ECC-EB61-7E47-916F-297F2597E601}" srcOrd="0" destOrd="0" presId="urn:microsoft.com/office/officeart/2005/8/layout/vProcess5"/>
    <dgm:cxn modelId="{F22E77C7-F733-B04A-9BD3-3F516D018E29}" type="presOf" srcId="{21D81603-2D5F-2545-9FE6-88FD5764766A}" destId="{6C653DB0-E0C7-FA49-AFC5-586E1D1169DC}" srcOrd="1" destOrd="0" presId="urn:microsoft.com/office/officeart/2005/8/layout/vProcess5"/>
    <dgm:cxn modelId="{ED9740E5-D87E-6447-BDCE-533126C9BB76}" srcId="{246AC438-88E0-5940-BA0C-5B5622027524}" destId="{FF2A7403-8A70-1E49-BA18-63FC8F443DB0}" srcOrd="1" destOrd="0" parTransId="{BA92F8BC-C06C-B84F-A834-93BCF9B7882E}" sibTransId="{5587FE6A-E5FD-064F-888E-A3F4B64A6949}"/>
    <dgm:cxn modelId="{1CF1FEF6-9E79-494D-9C55-189455B82DD4}" srcId="{246AC438-88E0-5940-BA0C-5B5622027524}" destId="{F812BBD2-2856-264F-B658-03824AD54DC0}" srcOrd="4" destOrd="0" parTransId="{B5677565-7694-CA46-91D7-43176EE8784C}" sibTransId="{9FB34470-83DC-D14D-8F2C-27DE4AF63255}"/>
    <dgm:cxn modelId="{6560C6FC-34C1-EA46-AA40-9ACCAF048D01}" type="presOf" srcId="{246AC438-88E0-5940-BA0C-5B5622027524}" destId="{367D8136-0F64-6C41-AD78-D6E7808292AD}" srcOrd="0" destOrd="0" presId="urn:microsoft.com/office/officeart/2005/8/layout/vProcess5"/>
    <dgm:cxn modelId="{437BEC31-2366-5240-A3A5-12D8D6DDD2F5}" type="presParOf" srcId="{367D8136-0F64-6C41-AD78-D6E7808292AD}" destId="{B33D7CDD-5979-B54B-A55D-A9F58DA42DC8}" srcOrd="0" destOrd="0" presId="urn:microsoft.com/office/officeart/2005/8/layout/vProcess5"/>
    <dgm:cxn modelId="{217C80D5-C85B-164E-8863-4110E233F7FF}" type="presParOf" srcId="{367D8136-0F64-6C41-AD78-D6E7808292AD}" destId="{78C64301-B814-BA4F-B7FB-EB6BA6A2BB00}" srcOrd="1" destOrd="0" presId="urn:microsoft.com/office/officeart/2005/8/layout/vProcess5"/>
    <dgm:cxn modelId="{13918668-4D20-C843-B49F-A77FDA8C647D}" type="presParOf" srcId="{367D8136-0F64-6C41-AD78-D6E7808292AD}" destId="{0655EF7F-DF96-E84C-A017-540E1A90BCEE}" srcOrd="2" destOrd="0" presId="urn:microsoft.com/office/officeart/2005/8/layout/vProcess5"/>
    <dgm:cxn modelId="{034331E3-597E-4542-9387-7FCD0B04FB35}" type="presParOf" srcId="{367D8136-0F64-6C41-AD78-D6E7808292AD}" destId="{C04F8D6E-93C4-214A-9DE6-D0E896E3AA42}" srcOrd="3" destOrd="0" presId="urn:microsoft.com/office/officeart/2005/8/layout/vProcess5"/>
    <dgm:cxn modelId="{1CD9AB64-94AA-7846-BE88-41809484FDC9}" type="presParOf" srcId="{367D8136-0F64-6C41-AD78-D6E7808292AD}" destId="{F84E4ECC-EB61-7E47-916F-297F2597E601}" srcOrd="4" destOrd="0" presId="urn:microsoft.com/office/officeart/2005/8/layout/vProcess5"/>
    <dgm:cxn modelId="{6D273F48-B0C4-674A-A745-904AECA2C1A5}" type="presParOf" srcId="{367D8136-0F64-6C41-AD78-D6E7808292AD}" destId="{71C67F93-14AA-024A-99D5-DD1D12A07FBE}" srcOrd="5" destOrd="0" presId="urn:microsoft.com/office/officeart/2005/8/layout/vProcess5"/>
    <dgm:cxn modelId="{BFC3D150-E5B9-664B-A2A9-5F20EEF0A7DA}" type="presParOf" srcId="{367D8136-0F64-6C41-AD78-D6E7808292AD}" destId="{E37401A5-3E60-C24B-A36D-9B212CC87452}" srcOrd="6" destOrd="0" presId="urn:microsoft.com/office/officeart/2005/8/layout/vProcess5"/>
    <dgm:cxn modelId="{4AD978DA-9ACB-0D4B-8256-95BD62669164}" type="presParOf" srcId="{367D8136-0F64-6C41-AD78-D6E7808292AD}" destId="{FB542FB5-3344-194C-8AE7-9C5DCE67A277}" srcOrd="7" destOrd="0" presId="urn:microsoft.com/office/officeart/2005/8/layout/vProcess5"/>
    <dgm:cxn modelId="{4FE95562-F4AE-5D4C-97E9-21B112435509}" type="presParOf" srcId="{367D8136-0F64-6C41-AD78-D6E7808292AD}" destId="{3372475C-A089-A24E-B686-96B270836B56}" srcOrd="8" destOrd="0" presId="urn:microsoft.com/office/officeart/2005/8/layout/vProcess5"/>
    <dgm:cxn modelId="{060062A2-FEF6-8940-BD5C-345736083B9D}" type="presParOf" srcId="{367D8136-0F64-6C41-AD78-D6E7808292AD}" destId="{63F35B84-6313-D946-9AED-A2479C17C546}" srcOrd="9" destOrd="0" presId="urn:microsoft.com/office/officeart/2005/8/layout/vProcess5"/>
    <dgm:cxn modelId="{E1489DAD-8F3E-424F-AA6B-748CF8A0ECAE}" type="presParOf" srcId="{367D8136-0F64-6C41-AD78-D6E7808292AD}" destId="{35534C65-DB45-D744-A4A3-F893BEF20D07}" srcOrd="10" destOrd="0" presId="urn:microsoft.com/office/officeart/2005/8/layout/vProcess5"/>
    <dgm:cxn modelId="{3E43F085-F71D-874E-BFFB-7D634971EB7B}" type="presParOf" srcId="{367D8136-0F64-6C41-AD78-D6E7808292AD}" destId="{153CF468-71D3-004B-AAA1-B72AEEBD1563}" srcOrd="11" destOrd="0" presId="urn:microsoft.com/office/officeart/2005/8/layout/vProcess5"/>
    <dgm:cxn modelId="{9CC873C2-9D9B-4A4F-8F31-86CA8349293A}" type="presParOf" srcId="{367D8136-0F64-6C41-AD78-D6E7808292AD}" destId="{6C653DB0-E0C7-FA49-AFC5-586E1D1169DC}" srcOrd="12" destOrd="0" presId="urn:microsoft.com/office/officeart/2005/8/layout/vProcess5"/>
    <dgm:cxn modelId="{3ADEDB39-5A0B-C347-975B-2F9D2E2EFF56}" type="presParOf" srcId="{367D8136-0F64-6C41-AD78-D6E7808292AD}" destId="{7C658EB2-46A7-C744-87DC-73121CC7DCD6}" srcOrd="13" destOrd="0" presId="urn:microsoft.com/office/officeart/2005/8/layout/vProcess5"/>
    <dgm:cxn modelId="{F274541B-7EB0-F048-90B2-390D6238D1AE}" type="presParOf" srcId="{367D8136-0F64-6C41-AD78-D6E7808292AD}" destId="{DC33661A-BB67-254E-9DDC-760E9E7E6CC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7A241-388C-AD45-93B6-8DFE5644B32C}">
      <dsp:nvSpPr>
        <dsp:cNvPr id="0" name=""/>
        <dsp:cNvSpPr/>
      </dsp:nvSpPr>
      <dsp:spPr>
        <a:xfrm>
          <a:off x="4058979" y="-365387"/>
          <a:ext cx="2000369" cy="20003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venir Medium" panose="02000503020000020003" pitchFamily="2" charset="0"/>
            </a:rPr>
            <a:t>Inequality</a:t>
          </a:r>
          <a:endParaRPr lang="en-US" sz="1400" b="0" i="0" kern="1200" dirty="0">
            <a:latin typeface="Avenir Medium" panose="02000503020000020003" pitchFamily="2" charset="0"/>
          </a:endParaRPr>
        </a:p>
      </dsp:txBody>
      <dsp:txXfrm>
        <a:off x="4351926" y="-72440"/>
        <a:ext cx="1414475" cy="1414475"/>
      </dsp:txXfrm>
    </dsp:sp>
    <dsp:sp modelId="{CC8482E0-F9B7-ED4A-9AA2-881EE679322A}">
      <dsp:nvSpPr>
        <dsp:cNvPr id="0" name=""/>
        <dsp:cNvSpPr/>
      </dsp:nvSpPr>
      <dsp:spPr>
        <a:xfrm rot="1942345">
          <a:off x="5990050" y="1111293"/>
          <a:ext cx="315693" cy="427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97409" y="1171419"/>
        <a:ext cx="220985" cy="256439"/>
      </dsp:txXfrm>
    </dsp:sp>
    <dsp:sp modelId="{36453A9E-B1E1-1541-8E7C-1472F46C396F}">
      <dsp:nvSpPr>
        <dsp:cNvPr id="0" name=""/>
        <dsp:cNvSpPr/>
      </dsp:nvSpPr>
      <dsp:spPr>
        <a:xfrm>
          <a:off x="6167120" y="1041384"/>
          <a:ext cx="2502547" cy="21780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venir Medium" panose="02000503020000020003" pitchFamily="2" charset="0"/>
            </a:rPr>
            <a:t>Partisan polarization</a:t>
          </a:r>
        </a:p>
      </dsp:txBody>
      <dsp:txXfrm>
        <a:off x="6533610" y="1360354"/>
        <a:ext cx="1769567" cy="1540126"/>
      </dsp:txXfrm>
    </dsp:sp>
    <dsp:sp modelId="{89930220-6247-2F48-B5E7-CA84D65866AB}">
      <dsp:nvSpPr>
        <dsp:cNvPr id="0" name=""/>
        <dsp:cNvSpPr/>
      </dsp:nvSpPr>
      <dsp:spPr>
        <a:xfrm rot="9193044">
          <a:off x="6035807" y="2557060"/>
          <a:ext cx="227935" cy="427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6100519" y="2627134"/>
        <a:ext cx="159555" cy="256439"/>
      </dsp:txXfrm>
    </dsp:sp>
    <dsp:sp modelId="{8D1ADE54-D46E-BC48-BBFB-5D33F1B35575}">
      <dsp:nvSpPr>
        <dsp:cNvPr id="0" name=""/>
        <dsp:cNvSpPr/>
      </dsp:nvSpPr>
      <dsp:spPr>
        <a:xfrm>
          <a:off x="4058979" y="2321067"/>
          <a:ext cx="2000369" cy="20003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venir Medium" panose="02000503020000020003" pitchFamily="2" charset="0"/>
            </a:rPr>
            <a:t>Gridlock</a:t>
          </a:r>
          <a:endParaRPr lang="en-US" sz="1400" b="0" i="0" kern="1200" dirty="0">
            <a:latin typeface="Avenir Medium" panose="02000503020000020003" pitchFamily="2" charset="0"/>
          </a:endParaRPr>
        </a:p>
      </dsp:txBody>
      <dsp:txXfrm>
        <a:off x="4351926" y="2614014"/>
        <a:ext cx="1414475" cy="1414475"/>
      </dsp:txXfrm>
    </dsp:sp>
    <dsp:sp modelId="{E02ECCF3-CDE7-364A-8A21-90149D09939A}">
      <dsp:nvSpPr>
        <dsp:cNvPr id="0" name=""/>
        <dsp:cNvSpPr/>
      </dsp:nvSpPr>
      <dsp:spPr>
        <a:xfrm rot="12469731">
          <a:off x="3879864" y="2544448"/>
          <a:ext cx="225157" cy="427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943505" y="2645695"/>
        <a:ext cx="157610" cy="256439"/>
      </dsp:txXfrm>
    </dsp:sp>
    <dsp:sp modelId="{20A9A739-F184-274C-9098-28A131295FD8}">
      <dsp:nvSpPr>
        <dsp:cNvPr id="0" name=""/>
        <dsp:cNvSpPr/>
      </dsp:nvSpPr>
      <dsp:spPr>
        <a:xfrm>
          <a:off x="1706762" y="1170518"/>
          <a:ext cx="2257277" cy="19536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venir Medium" panose="02000503020000020003" pitchFamily="2" charset="0"/>
            </a:rPr>
            <a:t>Decline of democratic norms/values</a:t>
          </a:r>
        </a:p>
      </dsp:txBody>
      <dsp:txXfrm>
        <a:off x="2037333" y="1456629"/>
        <a:ext cx="1596135" cy="1381468"/>
      </dsp:txXfrm>
    </dsp:sp>
    <dsp:sp modelId="{A9DFDE94-599F-DA4F-928E-8E090DC7E137}">
      <dsp:nvSpPr>
        <dsp:cNvPr id="0" name=""/>
        <dsp:cNvSpPr/>
      </dsp:nvSpPr>
      <dsp:spPr>
        <a:xfrm rot="19546627">
          <a:off x="3806593" y="1162039"/>
          <a:ext cx="326487" cy="427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815072" y="1275062"/>
        <a:ext cx="228541" cy="256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DE602-CAA3-4C4E-A216-82A020A0F0DB}">
      <dsp:nvSpPr>
        <dsp:cNvPr id="0" name=""/>
        <dsp:cNvSpPr/>
      </dsp:nvSpPr>
      <dsp:spPr>
        <a:xfrm>
          <a:off x="0" y="3587277"/>
          <a:ext cx="7240146" cy="2353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Those most susceptible to conspiracy are:</a:t>
          </a:r>
        </a:p>
      </dsp:txBody>
      <dsp:txXfrm>
        <a:off x="0" y="3587277"/>
        <a:ext cx="7240146" cy="1270966"/>
      </dsp:txXfrm>
    </dsp:sp>
    <dsp:sp modelId="{A4C848E9-4742-1E4F-BC10-143937080773}">
      <dsp:nvSpPr>
        <dsp:cNvPr id="0" name=""/>
        <dsp:cNvSpPr/>
      </dsp:nvSpPr>
      <dsp:spPr>
        <a:xfrm>
          <a:off x="0" y="4811171"/>
          <a:ext cx="1810036" cy="10826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Educated</a:t>
          </a:r>
        </a:p>
      </dsp:txBody>
      <dsp:txXfrm>
        <a:off x="0" y="4811171"/>
        <a:ext cx="1810036" cy="1082675"/>
      </dsp:txXfrm>
    </dsp:sp>
    <dsp:sp modelId="{4542FFFD-D2E0-2D4E-B524-A8DAC105A7D5}">
      <dsp:nvSpPr>
        <dsp:cNvPr id="0" name=""/>
        <dsp:cNvSpPr/>
      </dsp:nvSpPr>
      <dsp:spPr>
        <a:xfrm>
          <a:off x="1810036" y="4811171"/>
          <a:ext cx="1810036" cy="10826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Skeptical, distrusting</a:t>
          </a:r>
        </a:p>
      </dsp:txBody>
      <dsp:txXfrm>
        <a:off x="1810036" y="4811171"/>
        <a:ext cx="1810036" cy="1082675"/>
      </dsp:txXfrm>
    </dsp:sp>
    <dsp:sp modelId="{871554A7-AAEA-BB49-AC19-8A6F4650C0AB}">
      <dsp:nvSpPr>
        <dsp:cNvPr id="0" name=""/>
        <dsp:cNvSpPr/>
      </dsp:nvSpPr>
      <dsp:spPr>
        <a:xfrm>
          <a:off x="3620073" y="4811171"/>
          <a:ext cx="1810036" cy="10826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Rigid, favor certainty</a:t>
          </a:r>
        </a:p>
      </dsp:txBody>
      <dsp:txXfrm>
        <a:off x="3620073" y="4811171"/>
        <a:ext cx="1810036" cy="1082675"/>
      </dsp:txXfrm>
    </dsp:sp>
    <dsp:sp modelId="{7FBD0117-9DB9-1544-ABD1-7D93A24D5AA0}">
      <dsp:nvSpPr>
        <dsp:cNvPr id="0" name=""/>
        <dsp:cNvSpPr/>
      </dsp:nvSpPr>
      <dsp:spPr>
        <a:xfrm>
          <a:off x="5430109" y="4811171"/>
          <a:ext cx="1810036" cy="10826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Anxious</a:t>
          </a:r>
        </a:p>
      </dsp:txBody>
      <dsp:txXfrm>
        <a:off x="5430109" y="4811171"/>
        <a:ext cx="1810036" cy="1082675"/>
      </dsp:txXfrm>
    </dsp:sp>
    <dsp:sp modelId="{7F086857-D9AE-D64F-BDF0-BB2BAEF59CBA}">
      <dsp:nvSpPr>
        <dsp:cNvPr id="0" name=""/>
        <dsp:cNvSpPr/>
      </dsp:nvSpPr>
      <dsp:spPr>
        <a:xfrm rot="10800000">
          <a:off x="0" y="2680"/>
          <a:ext cx="7240146" cy="36199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Misinformation and conspiracy spread easily on social media.</a:t>
          </a:r>
        </a:p>
      </dsp:txBody>
      <dsp:txXfrm rot="10800000">
        <a:off x="0" y="2680"/>
        <a:ext cx="7240146" cy="2352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64301-B814-BA4F-B7FB-EB6BA6A2BB00}">
      <dsp:nvSpPr>
        <dsp:cNvPr id="0" name=""/>
        <dsp:cNvSpPr/>
      </dsp:nvSpPr>
      <dsp:spPr>
        <a:xfrm>
          <a:off x="0" y="0"/>
          <a:ext cx="6612306" cy="703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Inequalities</a:t>
          </a:r>
        </a:p>
      </dsp:txBody>
      <dsp:txXfrm>
        <a:off x="20608" y="20608"/>
        <a:ext cx="5770722" cy="662403"/>
      </dsp:txXfrm>
    </dsp:sp>
    <dsp:sp modelId="{0655EF7F-DF96-E84C-A017-540E1A90BCEE}">
      <dsp:nvSpPr>
        <dsp:cNvPr id="0" name=""/>
        <dsp:cNvSpPr/>
      </dsp:nvSpPr>
      <dsp:spPr>
        <a:xfrm>
          <a:off x="493776" y="801344"/>
          <a:ext cx="6612306" cy="703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Polarization</a:t>
          </a:r>
        </a:p>
      </dsp:txBody>
      <dsp:txXfrm>
        <a:off x="514384" y="821952"/>
        <a:ext cx="5619961" cy="662403"/>
      </dsp:txXfrm>
    </dsp:sp>
    <dsp:sp modelId="{C04F8D6E-93C4-214A-9DE6-D0E896E3AA42}">
      <dsp:nvSpPr>
        <dsp:cNvPr id="0" name=""/>
        <dsp:cNvSpPr/>
      </dsp:nvSpPr>
      <dsp:spPr>
        <a:xfrm>
          <a:off x="987552" y="1602689"/>
          <a:ext cx="6612306" cy="703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Decline in democratic norms</a:t>
          </a:r>
        </a:p>
      </dsp:txBody>
      <dsp:txXfrm>
        <a:off x="1008160" y="1623297"/>
        <a:ext cx="5619961" cy="662403"/>
      </dsp:txXfrm>
    </dsp:sp>
    <dsp:sp modelId="{F84E4ECC-EB61-7E47-916F-297F2597E601}">
      <dsp:nvSpPr>
        <dsp:cNvPr id="0" name=""/>
        <dsp:cNvSpPr/>
      </dsp:nvSpPr>
      <dsp:spPr>
        <a:xfrm>
          <a:off x="1481328" y="2404034"/>
          <a:ext cx="6612306" cy="703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Partisanship strengthens as social identity</a:t>
          </a:r>
        </a:p>
      </dsp:txBody>
      <dsp:txXfrm>
        <a:off x="1501936" y="2424642"/>
        <a:ext cx="5619961" cy="662403"/>
      </dsp:txXfrm>
    </dsp:sp>
    <dsp:sp modelId="{71C67F93-14AA-024A-99D5-DD1D12A07FBE}">
      <dsp:nvSpPr>
        <dsp:cNvPr id="0" name=""/>
        <dsp:cNvSpPr/>
      </dsp:nvSpPr>
      <dsp:spPr>
        <a:xfrm>
          <a:off x="1975104" y="3205379"/>
          <a:ext cx="6612306" cy="703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Elite messaging</a:t>
          </a:r>
        </a:p>
      </dsp:txBody>
      <dsp:txXfrm>
        <a:off x="1995712" y="3225987"/>
        <a:ext cx="5619961" cy="662403"/>
      </dsp:txXfrm>
    </dsp:sp>
    <dsp:sp modelId="{E37401A5-3E60-C24B-A36D-9B212CC87452}">
      <dsp:nvSpPr>
        <dsp:cNvPr id="0" name=""/>
        <dsp:cNvSpPr/>
      </dsp:nvSpPr>
      <dsp:spPr>
        <a:xfrm>
          <a:off x="6154953" y="514033"/>
          <a:ext cx="457352" cy="457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257857" y="514033"/>
        <a:ext cx="251544" cy="344157"/>
      </dsp:txXfrm>
    </dsp:sp>
    <dsp:sp modelId="{FB542FB5-3344-194C-8AE7-9C5DCE67A277}">
      <dsp:nvSpPr>
        <dsp:cNvPr id="0" name=""/>
        <dsp:cNvSpPr/>
      </dsp:nvSpPr>
      <dsp:spPr>
        <a:xfrm>
          <a:off x="6648729" y="1315378"/>
          <a:ext cx="457352" cy="457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751633" y="1315378"/>
        <a:ext cx="251544" cy="344157"/>
      </dsp:txXfrm>
    </dsp:sp>
    <dsp:sp modelId="{3372475C-A089-A24E-B686-96B270836B56}">
      <dsp:nvSpPr>
        <dsp:cNvPr id="0" name=""/>
        <dsp:cNvSpPr/>
      </dsp:nvSpPr>
      <dsp:spPr>
        <a:xfrm>
          <a:off x="7142505" y="2104995"/>
          <a:ext cx="457352" cy="457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245409" y="2104995"/>
        <a:ext cx="251544" cy="344157"/>
      </dsp:txXfrm>
    </dsp:sp>
    <dsp:sp modelId="{63F35B84-6313-D946-9AED-A2479C17C546}">
      <dsp:nvSpPr>
        <dsp:cNvPr id="0" name=""/>
        <dsp:cNvSpPr/>
      </dsp:nvSpPr>
      <dsp:spPr>
        <a:xfrm>
          <a:off x="7636281" y="2914158"/>
          <a:ext cx="457352" cy="457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39185" y="2914158"/>
        <a:ext cx="251544" cy="344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7CA09-EDA8-5E49-8E34-B341F27EE658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66FB-71F1-CE4B-A5F0-DCA0BE7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0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F66FB-71F1-CE4B-A5F0-DCA0BE7491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F66FB-71F1-CE4B-A5F0-DCA0BE7491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F448-2441-E747-AB88-854AF9B7A691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7806-C927-764E-A91D-116B0E521B2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064-B769-F645-AB68-88CA2471C3E5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0B74-E0B0-6741-B5EC-2BD3BFEE261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08AA-8ED0-BA4B-A4B3-01786A7D5B01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71D-0B80-ED46-B967-1A571E5A388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7F91-95A2-9A4C-827F-D31982844E82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F2C2-AD50-BB4B-8F31-D1981CADAF3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128F-705B-3F48-AAA0-08E1270F80D8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2EE8-582F-BB43-8C4D-725120533F15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BD6-6407-EE43-85CA-A0FA6FCF94B5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5D4B6250-857E-EF45-ABC2-D7EE66B0943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The Politics of Covid-19, Prof. Jennifer N. Victor, Schar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7" r:id="rId6"/>
    <p:sldLayoutId id="2147483752" r:id="rId7"/>
    <p:sldLayoutId id="2147483753" r:id="rId8"/>
    <p:sldLayoutId id="2147483754" r:id="rId9"/>
    <p:sldLayoutId id="2147483756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need-extra-precautions/racial-ethnic-minoriti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ourworldindata.org/coronavirus-data-explorer" TargetMode="External"/><Relationship Id="rId3" Type="http://schemas.openxmlformats.org/officeDocument/2006/relationships/hyperlink" Target="https://www.dataforprogress.org/blog/2020/6/21/the-emergent-partisan-gap-in-social-distancing" TargetMode="External"/><Relationship Id="rId7" Type="http://schemas.openxmlformats.org/officeDocument/2006/relationships/hyperlink" Target="https://www.voterstudygroup.org/publication/symptoms-vary" TargetMode="External"/><Relationship Id="rId2" Type="http://schemas.openxmlformats.org/officeDocument/2006/relationships/hyperlink" Target="https://www.cdc.gov/coronavirus/2019-ncov/need-extra-precautions/racial-ethnic-minoriti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atlantic.com/ideas/archive/2020/03/why-theres-no-national-lockdown/609127/" TargetMode="External"/><Relationship Id="rId5" Type="http://schemas.openxmlformats.org/officeDocument/2006/relationships/hyperlink" Target="https://www.nytimes.com/2020/07/30/upshot/coronavirus-republican-voting.html" TargetMode="External"/><Relationship Id="rId10" Type="http://schemas.openxmlformats.org/officeDocument/2006/relationships/hyperlink" Target="https://www.pewresearch.org/fact-tank/2020/07/20/as-covid-19-cases-increase-most-americans-support-no-excuse-absentee-voting/" TargetMode="External"/><Relationship Id="rId4" Type="http://schemas.openxmlformats.org/officeDocument/2006/relationships/hyperlink" Target="https://doi.org/10.1177/1065912920939188" TargetMode="External"/><Relationship Id="rId9" Type="http://schemas.openxmlformats.org/officeDocument/2006/relationships/hyperlink" Target="https://www.people-press.org/2020/06/25/republicans-democrats-move-even-further-apart-in-coronavirus-concern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FFD11-5D8D-3445-AEC0-D2485346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 dirty="0">
                <a:solidFill>
                  <a:schemeClr val="bg1"/>
                </a:solidFill>
              </a:rPr>
              <a:t>How did face masks become a partisan symbol?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38C48-59D9-D64E-87F9-16C89A493E16}"/>
              </a:ext>
            </a:extLst>
          </p:cNvPr>
          <p:cNvSpPr txBox="1"/>
          <p:nvPr/>
        </p:nvSpPr>
        <p:spPr>
          <a:xfrm>
            <a:off x="1422400" y="4927601"/>
            <a:ext cx="56942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Heavy" panose="02000503020000020003" pitchFamily="2" charset="0"/>
              </a:rPr>
              <a:t>Professor Jennifer N. Victor, PhD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Associate Professor of Political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Schar School of Policy and Government, GMU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jvictor3@gmu.edu; @jennifernvictor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August 5,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BD74D-886B-0E4A-9B04-7D05838107B7}"/>
              </a:ext>
            </a:extLst>
          </p:cNvPr>
          <p:cNvSpPr txBox="1"/>
          <p:nvPr/>
        </p:nvSpPr>
        <p:spPr>
          <a:xfrm>
            <a:off x="8153401" y="2069925"/>
            <a:ext cx="1691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And other questions you didn’t learn in school</a:t>
            </a:r>
          </a:p>
        </p:txBody>
      </p:sp>
    </p:spTree>
    <p:extLst>
      <p:ext uri="{BB962C8B-B14F-4D97-AF65-F5344CB8AC3E}">
        <p14:creationId xmlns:p14="http://schemas.microsoft.com/office/powerpoint/2010/main" val="3677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22"/>
    </mc:Choice>
    <mc:Fallback xmlns="">
      <p:transition spd="slow" advTm="1073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F156-61CE-6C47-A9A7-F8289A9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Our pre-existing condition: partisan polarization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665BF-F531-B94D-829E-830C0B9FA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BD9329-5154-A745-B8A1-BB021730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511791"/>
            <a:ext cx="3690709" cy="357571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400" spc="750" dirty="0">
                <a:solidFill>
                  <a:schemeClr val="bg1"/>
                </a:solidFill>
              </a:rPr>
              <a:t>Polarization in congress </a:t>
            </a:r>
          </a:p>
        </p:txBody>
      </p:sp>
      <p:pic>
        <p:nvPicPr>
          <p:cNvPr id="7" name="Content Placeholder 6" descr="House and Senate polarization 1879 - 2012 measured by NOMINATE ideology scores.">
            <a:extLst>
              <a:ext uri="{FF2B5EF4-FFF2-40B4-BE49-F238E27FC236}">
                <a16:creationId xmlns:a16="http://schemas.microsoft.com/office/drawing/2014/main" id="{74A1720D-0FB4-1B4F-A0B3-897FB1788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883" y="421031"/>
            <a:ext cx="7556874" cy="5762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AEE23-610D-3F41-A1E7-2627242FFC21}"/>
              </a:ext>
            </a:extLst>
          </p:cNvPr>
          <p:cNvSpPr txBox="1"/>
          <p:nvPr/>
        </p:nvSpPr>
        <p:spPr>
          <a:xfrm>
            <a:off x="762000" y="4453008"/>
            <a:ext cx="308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Worst since Civil War</a:t>
            </a:r>
          </a:p>
        </p:txBody>
      </p:sp>
    </p:spTree>
    <p:extLst>
      <p:ext uri="{BB962C8B-B14F-4D97-AF65-F5344CB8AC3E}">
        <p14:creationId xmlns:p14="http://schemas.microsoft.com/office/powerpoint/2010/main" val="273181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8E560-B53F-4840-B4EE-55EE4682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The public is more polarized too</a:t>
            </a:r>
          </a:p>
        </p:txBody>
      </p:sp>
      <p:pic>
        <p:nvPicPr>
          <p:cNvPr id="5" name="Content Placeholder 4" descr="Polarization among the masses has intensified, 1994 - 2014: greater distance between the middle of each party, and more extremism in each party.">
            <a:extLst>
              <a:ext uri="{FF2B5EF4-FFF2-40B4-BE49-F238E27FC236}">
                <a16:creationId xmlns:a16="http://schemas.microsoft.com/office/drawing/2014/main" id="{3B8DBEEC-0832-E94B-958A-F86F7F97A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790579"/>
            <a:ext cx="7214138" cy="52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4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51571-E27E-2849-9010-CC8715F0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4418"/>
            <a:ext cx="10240903" cy="1233488"/>
          </a:xfrm>
        </p:spPr>
        <p:txBody>
          <a:bodyPr/>
          <a:lstStyle/>
          <a:p>
            <a:r>
              <a:rPr lang="en-US" dirty="0"/>
              <a:t>Diagnosing US Political Dysfunction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8F57B92-BE7E-B64E-B6F5-57150DF21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82416"/>
              </p:ext>
            </p:extLst>
          </p:nvPr>
        </p:nvGraphicFramePr>
        <p:xfrm>
          <a:off x="1371600" y="2114550"/>
          <a:ext cx="10240963" cy="3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xplosion 2 1">
            <a:extLst>
              <a:ext uri="{FF2B5EF4-FFF2-40B4-BE49-F238E27FC236}">
                <a16:creationId xmlns:a16="http://schemas.microsoft.com/office/drawing/2014/main" id="{2D36D606-B04A-B141-9E3E-C74D741EA4DE}"/>
              </a:ext>
            </a:extLst>
          </p:cNvPr>
          <p:cNvSpPr/>
          <p:nvPr/>
        </p:nvSpPr>
        <p:spPr>
          <a:xfrm>
            <a:off x="4474065" y="2729405"/>
            <a:ext cx="4035972" cy="2425919"/>
          </a:xfrm>
          <a:prstGeom prst="irregularSeal2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PANDEMIC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2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56"/>
    </mc:Choice>
    <mc:Fallback xmlns="">
      <p:transition spd="slow" advTm="254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77A241-388C-AD45-93B6-8DFE5644B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482E0-F9B7-ED4A-9AA2-881EE6793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453A9E-B1E1-1541-8E7C-1472F46C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930220-6247-2F48-B5E7-CA84D6586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1ADE54-D46E-BC48-BBFB-5D33F1B35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ECCF3-CDE7-364A-8A21-90149D099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A9A739-F184-274C-9098-28A13129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FDE94-599F-DA4F-928E-8E090DC7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graphicEl>
                                              <a:dgm id="{1177A241-388C-AD45-93B6-8DFE5644B32C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88875-36A2-1343-BB3D-906F2423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2800"/>
              <a:t>Income inequality on the rise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2E0E4F57-F172-BF43-A9B2-003C58A6F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077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23"/>
    </mc:Choice>
    <mc:Fallback xmlns="">
      <p:transition spd="slow" advTm="8722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8875-36A2-1343-BB3D-906F2423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76" y="272254"/>
            <a:ext cx="10240903" cy="1233488"/>
          </a:xfrm>
        </p:spPr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exacerbates racial inequalities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1633F56-B84C-394A-A359-FDF50A5E2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97596"/>
            <a:ext cx="7959968" cy="43601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2BDF1-6A7C-4648-916D-32671014130A}"/>
              </a:ext>
            </a:extLst>
          </p:cNvPr>
          <p:cNvSpPr txBox="1"/>
          <p:nvPr/>
        </p:nvSpPr>
        <p:spPr>
          <a:xfrm>
            <a:off x="3189148" y="5871335"/>
            <a:ext cx="88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CDC. “Coronavirus Disease 2019 (COVID-19).” Centers for Disease Control and Prevention, June 13, 2020. </a:t>
            </a:r>
            <a:r>
              <a:rPr lang="en-US" sz="1400" dirty="0">
                <a:hlinkClick r:id="rId3"/>
              </a:rPr>
              <a:t>https://www.cdc.gov/coronavirus/2019-ncov/need-extra-precautions/racial-ethnic-minorities.html</a:t>
            </a:r>
            <a:r>
              <a:rPr lang="en-US" sz="1400" dirty="0"/>
              <a:t>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59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9"/>
    </mc:Choice>
    <mc:Fallback xmlns="">
      <p:transition spd="slow" advTm="4179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D230-5E23-AF46-B04C-BBA71D4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359"/>
            <a:ext cx="10240903" cy="1233488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C9AE-8688-9A47-8C49-AF136EB7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bad is it?</a:t>
            </a:r>
          </a:p>
          <a:p>
            <a:r>
              <a:rPr lang="en-US" sz="2800" dirty="0"/>
              <a:t>Our pre-existing condition: partisan polarization</a:t>
            </a:r>
          </a:p>
          <a:p>
            <a:r>
              <a:rPr lang="en-US" sz="2800" dirty="0"/>
              <a:t>Deterioration of democratic norms</a:t>
            </a:r>
          </a:p>
          <a:p>
            <a:r>
              <a:rPr lang="en-US" sz="2800" dirty="0"/>
              <a:t>Political identities dominate</a:t>
            </a:r>
          </a:p>
          <a:p>
            <a:r>
              <a:rPr lang="en-US" sz="2800" dirty="0"/>
              <a:t>Elite messaging</a:t>
            </a:r>
          </a:p>
          <a:p>
            <a:r>
              <a:rPr lang="en-US" sz="2800" dirty="0"/>
              <a:t>Everything is partisanship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4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F156-61CE-6C47-A9A7-F8289A9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Deterioration of democratic norms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665BF-F531-B94D-829E-830C0B9FA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9E1442-238A-1948-BFE2-0695CDA0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en-US"/>
              <a:t>Democratic Norms</a:t>
            </a:r>
            <a:endParaRPr lang="en-US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AF2EBEC2-D626-42C1-BA93-B9A98C38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r>
              <a:rPr lang="en-US" sz="2400" dirty="0"/>
              <a:t>Mutual respect among political adversaries.</a:t>
            </a:r>
          </a:p>
          <a:p>
            <a:r>
              <a:rPr lang="en-US" sz="2400" dirty="0"/>
              <a:t>If you’re threatened by your adversaries, you’re less likely to compromise or cede power.</a:t>
            </a:r>
          </a:p>
          <a:p>
            <a:r>
              <a:rPr lang="en-US" sz="2400" dirty="0"/>
              <a:t>Polarization degrades norms, which erodes democracy.</a:t>
            </a:r>
          </a:p>
          <a:p>
            <a:endParaRPr lang="en-US" sz="2400" dirty="0"/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CC0F53F0-62D9-654D-8ADF-DF9EC583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86" y="457200"/>
            <a:ext cx="4473666" cy="5472375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D230-5E23-AF46-B04C-BBA71D4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359"/>
            <a:ext cx="10240903" cy="1233488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C9AE-8688-9A47-8C49-AF136EB7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bad is it?</a:t>
            </a:r>
          </a:p>
          <a:p>
            <a:r>
              <a:rPr lang="en-US" sz="2800" dirty="0"/>
              <a:t>Our pre-existing condition: partisan polarization</a:t>
            </a:r>
          </a:p>
          <a:p>
            <a:r>
              <a:rPr lang="en-US" sz="2800" dirty="0"/>
              <a:t>Deterioration of democratic norms</a:t>
            </a:r>
          </a:p>
          <a:p>
            <a:r>
              <a:rPr lang="en-US" sz="2800" dirty="0"/>
              <a:t>Political identities dominate</a:t>
            </a:r>
          </a:p>
          <a:p>
            <a:r>
              <a:rPr lang="en-US" sz="2800" dirty="0"/>
              <a:t>Elite messaging</a:t>
            </a:r>
          </a:p>
          <a:p>
            <a:r>
              <a:rPr lang="en-US" sz="2800" dirty="0"/>
              <a:t>Everything is partisanship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3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D230-5E23-AF46-B04C-BBA71D4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359"/>
            <a:ext cx="10240903" cy="1233488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C9AE-8688-9A47-8C49-AF136EB7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bad is it?</a:t>
            </a:r>
          </a:p>
          <a:p>
            <a:r>
              <a:rPr lang="en-US" sz="2800" dirty="0"/>
              <a:t>Our pre-existing condition: partisan polarization</a:t>
            </a:r>
          </a:p>
          <a:p>
            <a:r>
              <a:rPr lang="en-US" sz="2800" dirty="0"/>
              <a:t>Deterioration of democratic norms</a:t>
            </a:r>
          </a:p>
          <a:p>
            <a:r>
              <a:rPr lang="en-US" sz="2800" dirty="0"/>
              <a:t>Political identities dominate</a:t>
            </a:r>
          </a:p>
          <a:p>
            <a:r>
              <a:rPr lang="en-US" sz="2800" dirty="0"/>
              <a:t>Elite messaging</a:t>
            </a:r>
          </a:p>
          <a:p>
            <a:r>
              <a:rPr lang="en-US" sz="2800" dirty="0"/>
              <a:t>Everything is partisanship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09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F156-61CE-6C47-A9A7-F8289A9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Political identities dominate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665BF-F531-B94D-829E-830C0B9FA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9E1442-238A-1948-BFE2-0695CDA0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Political identities dominate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AF2EBEC2-D626-42C1-BA93-B9A98C38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Group identities are piqued when:</a:t>
            </a:r>
          </a:p>
          <a:p>
            <a:pPr lvl="1"/>
            <a:r>
              <a:rPr lang="en-US" sz="2400" dirty="0"/>
              <a:t>People become isolated from one another </a:t>
            </a:r>
          </a:p>
          <a:p>
            <a:pPr lvl="1"/>
            <a:r>
              <a:rPr lang="en-US" sz="2400" dirty="0"/>
              <a:t>Intra-group competition increases</a:t>
            </a:r>
          </a:p>
          <a:p>
            <a:r>
              <a:rPr lang="en-US" sz="2400" dirty="0"/>
              <a:t>In-group preference is involuntary</a:t>
            </a:r>
          </a:p>
          <a:p>
            <a:r>
              <a:rPr lang="en-US" sz="2400" dirty="0"/>
              <a:t>Out-group vilification is accepted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F5807D1-ACF1-364D-82D9-D03336062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8" y="597300"/>
            <a:ext cx="3720662" cy="54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D230-5E23-AF46-B04C-BBA71D4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359"/>
            <a:ext cx="10240903" cy="1233488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C9AE-8688-9A47-8C49-AF136EB7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bad is it?</a:t>
            </a:r>
          </a:p>
          <a:p>
            <a:r>
              <a:rPr lang="en-US" sz="2800" dirty="0"/>
              <a:t>Our pre-existing condition: partisan polarization</a:t>
            </a:r>
          </a:p>
          <a:p>
            <a:r>
              <a:rPr lang="en-US" sz="2800" dirty="0"/>
              <a:t>Deterioration of democratic norms</a:t>
            </a:r>
          </a:p>
          <a:p>
            <a:r>
              <a:rPr lang="en-US" sz="2800" dirty="0"/>
              <a:t>Political identities dominate</a:t>
            </a:r>
          </a:p>
          <a:p>
            <a:r>
              <a:rPr lang="en-US" sz="2800" dirty="0"/>
              <a:t>Elite messaging</a:t>
            </a:r>
          </a:p>
          <a:p>
            <a:r>
              <a:rPr lang="en-US" sz="2800" dirty="0"/>
              <a:t>Everything is partisanship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91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F156-61CE-6C47-A9A7-F8289A9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elite messaging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665BF-F531-B94D-829E-830C0B9FA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9E1442-238A-1948-BFE2-0695CDA0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US" sz="4000" dirty="0"/>
              <a:t>elite messaging</a:t>
            </a:r>
          </a:p>
        </p:txBody>
      </p:sp>
      <p:sp>
        <p:nvSpPr>
          <p:cNvPr id="45" name="Content Placeholder 30">
            <a:extLst>
              <a:ext uri="{FF2B5EF4-FFF2-40B4-BE49-F238E27FC236}">
                <a16:creationId xmlns:a16="http://schemas.microsoft.com/office/drawing/2014/main" id="{9F4F0EC6-600E-4C05-9267-DCEC3703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Public opinion is highly influenced by elite messaging.</a:t>
            </a:r>
          </a:p>
          <a:p>
            <a:r>
              <a:rPr lang="en-US" sz="2400" dirty="0"/>
              <a:t>President Trump has denied, downplayed, and dismissed virus concerns.</a:t>
            </a:r>
          </a:p>
          <a:p>
            <a:r>
              <a:rPr lang="en-US" sz="2400" dirty="0"/>
              <a:t>Nearly impossible to coordinate national policy response when government’s primary mouthpiece insists it’s not necessary.</a:t>
            </a: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913E0AED-2F06-6349-9535-AE64C391D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" r="2128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6199A-B500-194D-ABEF-BF085373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868280"/>
            <a:ext cx="3721721" cy="3531373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Misinformation &amp; social media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915BF7-1B09-4B8A-854C-8A68BC872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2969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802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9E1442-238A-1948-BFE2-0695CDA0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US" sz="4000" dirty="0"/>
              <a:t>Anxiety and politics</a:t>
            </a:r>
          </a:p>
        </p:txBody>
      </p:sp>
      <p:sp>
        <p:nvSpPr>
          <p:cNvPr id="45" name="Content Placeholder 30">
            <a:extLst>
              <a:ext uri="{FF2B5EF4-FFF2-40B4-BE49-F238E27FC236}">
                <a16:creationId xmlns:a16="http://schemas.microsoft.com/office/drawing/2014/main" id="{9F4F0EC6-600E-4C05-9267-DCEC3703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en-US" sz="1800" dirty="0"/>
              <a:t>When people feel threatened and fearful:</a:t>
            </a:r>
          </a:p>
          <a:p>
            <a:pPr lvl="1"/>
            <a:r>
              <a:rPr lang="en-US" sz="1800" dirty="0"/>
              <a:t>They seek information from experts</a:t>
            </a:r>
          </a:p>
          <a:p>
            <a:pPr lvl="1"/>
            <a:r>
              <a:rPr lang="en-US" sz="1800" dirty="0"/>
              <a:t>Trust scientists more than politicians</a:t>
            </a:r>
          </a:p>
          <a:p>
            <a:r>
              <a:rPr lang="en-US" sz="1800" dirty="0"/>
              <a:t>Liberals tend to tolerate uncertainty and ambiguity.</a:t>
            </a:r>
          </a:p>
          <a:p>
            <a:r>
              <a:rPr lang="en-US" sz="1800" dirty="0"/>
              <a:t>Conservatives tend to favor certainty, security, closure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hoto, sign, person, old&#10;&#10;Description automatically generated">
            <a:extLst>
              <a:ext uri="{FF2B5EF4-FFF2-40B4-BE49-F238E27FC236}">
                <a16:creationId xmlns:a16="http://schemas.microsoft.com/office/drawing/2014/main" id="{EFC7E9F6-75E5-494F-A313-DD3F47B3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7" r="3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8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0FE0F-ABB6-4F4D-94DF-01ACF46B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Trust in doctors</a:t>
            </a:r>
            <a:br>
              <a:rPr lang="en-US" sz="3200" spc="750" dirty="0">
                <a:solidFill>
                  <a:schemeClr val="bg1"/>
                </a:solidFill>
              </a:rPr>
            </a:br>
            <a:br>
              <a:rPr lang="en-US" sz="3200" spc="750" dirty="0">
                <a:solidFill>
                  <a:schemeClr val="bg1"/>
                </a:solidFill>
              </a:rPr>
            </a:br>
            <a:r>
              <a:rPr lang="en-US" sz="3200" spc="750" dirty="0">
                <a:solidFill>
                  <a:schemeClr val="bg1"/>
                </a:solidFill>
              </a:rPr>
              <a:t>Trust in gov’t</a:t>
            </a: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DBB12C20-CBA4-B04E-A388-BAD892C15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1340657"/>
            <a:ext cx="7214138" cy="4184200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B98121E9-0AA6-2F4E-B903-68E459302CC0}"/>
              </a:ext>
            </a:extLst>
          </p:cNvPr>
          <p:cNvSpPr/>
          <p:nvPr/>
        </p:nvSpPr>
        <p:spPr>
          <a:xfrm>
            <a:off x="3186616" y="1718442"/>
            <a:ext cx="638150" cy="783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9D7156F-9A35-6342-9E7E-E21BE4652C68}"/>
              </a:ext>
            </a:extLst>
          </p:cNvPr>
          <p:cNvSpPr/>
          <p:nvPr/>
        </p:nvSpPr>
        <p:spPr>
          <a:xfrm>
            <a:off x="3186616" y="3245645"/>
            <a:ext cx="638150" cy="841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12D50-2F5B-5747-9B5F-2E8D5426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511791"/>
            <a:ext cx="3553201" cy="357571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Bipartisan trust in science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B51854-2554-D446-91EF-F417EFA66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6714" y="457200"/>
            <a:ext cx="5727947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3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D230-5E23-AF46-B04C-BBA71D4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359"/>
            <a:ext cx="10240903" cy="1233488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C9AE-8688-9A47-8C49-AF136EB7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bad is it?</a:t>
            </a:r>
          </a:p>
          <a:p>
            <a:r>
              <a:rPr lang="en-US" sz="2800" dirty="0"/>
              <a:t>Our pre-existing condition: partisan polarization</a:t>
            </a:r>
          </a:p>
          <a:p>
            <a:r>
              <a:rPr lang="en-US" sz="2800" dirty="0"/>
              <a:t>Deterioration of democratic norms</a:t>
            </a:r>
          </a:p>
          <a:p>
            <a:r>
              <a:rPr lang="en-US" sz="2800" dirty="0"/>
              <a:t>Political identities dominate</a:t>
            </a:r>
          </a:p>
          <a:p>
            <a:r>
              <a:rPr lang="en-US" sz="2800" dirty="0"/>
              <a:t>Elite messaging</a:t>
            </a:r>
          </a:p>
          <a:p>
            <a:r>
              <a:rPr lang="en-US" sz="2800" dirty="0"/>
              <a:t>Everything is partisanship</a:t>
            </a:r>
          </a:p>
        </p:txBody>
      </p:sp>
    </p:spTree>
    <p:extLst>
      <p:ext uri="{BB962C8B-B14F-4D97-AF65-F5344CB8AC3E}">
        <p14:creationId xmlns:p14="http://schemas.microsoft.com/office/powerpoint/2010/main" val="31547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F156-61CE-6C47-A9A7-F8289A9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How bad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5C427-E27D-4041-B322-B24D4D028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638" y="4410635"/>
            <a:ext cx="6883791" cy="847164"/>
          </a:xfrm>
        </p:spPr>
        <p:txBody>
          <a:bodyPr vert="horz" lIns="0" tIns="0" rIns="0" bIns="0" rtlCol="0">
            <a:normAutofit fontScale="92500" lnSpcReduction="20000"/>
          </a:bodyPr>
          <a:lstStyle/>
          <a:p>
            <a:pPr algn="r">
              <a:lnSpc>
                <a:spcPct val="150000"/>
              </a:lnSpc>
            </a:pPr>
            <a:r>
              <a:rPr lang="en-US" sz="2400" b="1" cap="all" dirty="0">
                <a:solidFill>
                  <a:schemeClr val="bg1"/>
                </a:solidFill>
              </a:rPr>
              <a:t>Covid-19 outbreak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409596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22513-307E-4203-BEFF-5BBBFAFDD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11F11-4937-44F9-B733-211517A2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9076" y="-431"/>
            <a:ext cx="11742924" cy="6858427"/>
          </a:xfrm>
          <a:prstGeom prst="rect">
            <a:avLst/>
          </a:prstGeom>
          <a:gradFill>
            <a:gsLst>
              <a:gs pos="2000">
                <a:schemeClr val="accent5">
                  <a:alpha val="17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F7BA0D-619B-4BA4-AF41-9F99DE30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076" y="-429"/>
            <a:ext cx="11742924" cy="6400800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100000">
                <a:schemeClr val="accent2">
                  <a:lumMod val="20000"/>
                  <a:lumOff val="80000"/>
                  <a:alpha val="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A1EE3-9DEB-45B0-A9FA-08045792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2648"/>
            <a:ext cx="11742924" cy="6870648"/>
          </a:xfrm>
          <a:prstGeom prst="rect">
            <a:avLst/>
          </a:prstGeom>
          <a:gradFill>
            <a:gsLst>
              <a:gs pos="37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513AF-ACB9-491F-AB2C-AA27171C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8860813" cy="6857572"/>
          </a:xfrm>
          <a:prstGeom prst="rect">
            <a:avLst/>
          </a:prstGeom>
          <a:gradFill>
            <a:gsLst>
              <a:gs pos="6000">
                <a:schemeClr val="accent2">
                  <a:alpha val="88000"/>
                </a:schemeClr>
              </a:gs>
              <a:gs pos="100000">
                <a:schemeClr val="accent6">
                  <a:lumMod val="75000"/>
                  <a:alpha val="66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F36B92-14BC-4E12-8F9A-737EFED6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33214">
            <a:off x="5243949" y="-200984"/>
            <a:ext cx="6022658" cy="6022658"/>
          </a:xfrm>
          <a:custGeom>
            <a:avLst/>
            <a:gdLst>
              <a:gd name="connsiteX0" fmla="*/ 5757156 w 6022658"/>
              <a:gd name="connsiteY0" fmla="*/ 4243377 h 6022658"/>
              <a:gd name="connsiteX1" fmla="*/ 4298301 w 6022658"/>
              <a:gd name="connsiteY1" fmla="*/ 5730698 h 6022658"/>
              <a:gd name="connsiteX2" fmla="*/ 4183474 w 6022658"/>
              <a:gd name="connsiteY2" fmla="*/ 5786013 h 6022658"/>
              <a:gd name="connsiteX3" fmla="*/ 3011329 w 6022658"/>
              <a:gd name="connsiteY3" fmla="*/ 6022658 h 6022658"/>
              <a:gd name="connsiteX4" fmla="*/ 0 w 6022658"/>
              <a:gd name="connsiteY4" fmla="*/ 3011329 h 6022658"/>
              <a:gd name="connsiteX5" fmla="*/ 3011329 w 6022658"/>
              <a:gd name="connsiteY5" fmla="*/ 0 h 6022658"/>
              <a:gd name="connsiteX6" fmla="*/ 6022658 w 6022658"/>
              <a:gd name="connsiteY6" fmla="*/ 3011329 h 6022658"/>
              <a:gd name="connsiteX7" fmla="*/ 5786013 w 6022658"/>
              <a:gd name="connsiteY7" fmla="*/ 4183474 h 602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658" h="6022658">
                <a:moveTo>
                  <a:pt x="5757156" y="4243377"/>
                </a:moveTo>
                <a:lnTo>
                  <a:pt x="4298301" y="5730698"/>
                </a:lnTo>
                <a:lnTo>
                  <a:pt x="4183474" y="5786013"/>
                </a:lnTo>
                <a:cubicBezTo>
                  <a:pt x="3823203" y="5938395"/>
                  <a:pt x="3427106" y="6022658"/>
                  <a:pt x="3011329" y="6022658"/>
                </a:cubicBezTo>
                <a:cubicBezTo>
                  <a:pt x="1348218" y="6022658"/>
                  <a:pt x="0" y="4674440"/>
                  <a:pt x="0" y="3011329"/>
                </a:cubicBezTo>
                <a:cubicBezTo>
                  <a:pt x="0" y="1348218"/>
                  <a:pt x="1348218" y="0"/>
                  <a:pt x="3011329" y="0"/>
                </a:cubicBezTo>
                <a:cubicBezTo>
                  <a:pt x="4674440" y="0"/>
                  <a:pt x="6022658" y="1348218"/>
                  <a:pt x="6022658" y="3011329"/>
                </a:cubicBezTo>
                <a:cubicBezTo>
                  <a:pt x="6022658" y="3427107"/>
                  <a:pt x="5938394" y="3823204"/>
                  <a:pt x="5786013" y="4183474"/>
                </a:cubicBezTo>
                <a:close/>
              </a:path>
            </a:pathLst>
          </a:custGeom>
          <a:gradFill>
            <a:gsLst>
              <a:gs pos="21000">
                <a:schemeClr val="accent2">
                  <a:alpha val="0"/>
                </a:schemeClr>
              </a:gs>
              <a:gs pos="85000">
                <a:schemeClr val="accent6">
                  <a:alpha val="1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F156-61CE-6C47-A9A7-F8289A9A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38" y="1122362"/>
            <a:ext cx="6951109" cy="2842863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Everything is partisanship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665BF-F531-B94D-829E-830C0B9FA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84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939E3F4-2D2D-8F4D-978A-CA6E8DA9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Growing partisan divide in covid response</a:t>
            </a:r>
          </a:p>
        </p:txBody>
      </p:sp>
      <p:pic>
        <p:nvPicPr>
          <p:cNvPr id="11" name="Content Placeholder 10" descr="A close up of a map&#10;&#10;Description automatically generated">
            <a:extLst>
              <a:ext uri="{FF2B5EF4-FFF2-40B4-BE49-F238E27FC236}">
                <a16:creationId xmlns:a16="http://schemas.microsoft.com/office/drawing/2014/main" id="{518CF14D-B3C9-8F47-A9C8-731C3C1E4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319" y="210125"/>
            <a:ext cx="7022812" cy="64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15596D0-7A93-45AB-A289-2A2B141E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5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40"/>
            <a:ext cx="6866462" cy="35814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1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32044"/>
            <a:ext cx="4038600" cy="4634418"/>
          </a:xfrm>
          <a:prstGeom prst="rect">
            <a:avLst/>
          </a:prstGeom>
          <a:gradFill>
            <a:gsLst>
              <a:gs pos="0">
                <a:schemeClr val="accent5">
                  <a:alpha val="36000"/>
                </a:schemeClr>
              </a:gs>
              <a:gs pos="67000">
                <a:schemeClr val="accent5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0A699-A2B0-5B4A-AD08-8058CBA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92" y="2463418"/>
            <a:ext cx="3289107" cy="327698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pc="750" dirty="0">
                <a:solidFill>
                  <a:schemeClr val="bg1"/>
                </a:solidFill>
              </a:rPr>
              <a:t>Growing Partisan gap in covid-19 concerns</a:t>
            </a:r>
          </a:p>
        </p:txBody>
      </p:sp>
      <p:pic>
        <p:nvPicPr>
          <p:cNvPr id="20" name="Content Placeholder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F5418C-DA2C-F442-A515-710273C306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261" b="47053"/>
          <a:stretch/>
        </p:blipFill>
        <p:spPr>
          <a:xfrm>
            <a:off x="5520268" y="663742"/>
            <a:ext cx="5667332" cy="4800997"/>
          </a:xfrm>
          <a:prstGeom prst="rect">
            <a:avLst/>
          </a:prstGeom>
        </p:spPr>
      </p:pic>
      <p:pic>
        <p:nvPicPr>
          <p:cNvPr id="24" name="Content Placeholder 2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6D0BFB-7011-8F4D-A351-D28CBACCA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750"/>
          <a:stretch/>
        </p:blipFill>
        <p:spPr>
          <a:xfrm>
            <a:off x="6485467" y="5636737"/>
            <a:ext cx="4230839" cy="9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"/>
    </mc:Choice>
    <mc:Fallback xmlns="">
      <p:transition spd="slow" advTm="14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15596D0-7A93-45AB-A289-2A2B141E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5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40"/>
            <a:ext cx="6866462" cy="35814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1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32044"/>
            <a:ext cx="4038600" cy="4634418"/>
          </a:xfrm>
          <a:prstGeom prst="rect">
            <a:avLst/>
          </a:prstGeom>
          <a:gradFill>
            <a:gsLst>
              <a:gs pos="0">
                <a:schemeClr val="accent5">
                  <a:alpha val="36000"/>
                </a:schemeClr>
              </a:gs>
              <a:gs pos="67000">
                <a:schemeClr val="accent5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0A699-A2B0-5B4A-AD08-8058CBA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92" y="2463418"/>
            <a:ext cx="3289107" cy="327698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pc="750" dirty="0">
                <a:solidFill>
                  <a:schemeClr val="bg1"/>
                </a:solidFill>
              </a:rPr>
              <a:t>Growing Racial gap in covid-19 concerns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AE06CE9-3750-124E-BC80-74D8A6F860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883" b="78514"/>
          <a:stretch/>
        </p:blipFill>
        <p:spPr>
          <a:xfrm>
            <a:off x="5503333" y="457201"/>
            <a:ext cx="5149444" cy="1231837"/>
          </a:xfrm>
        </p:spPr>
      </p:pic>
      <p:pic>
        <p:nvPicPr>
          <p:cNvPr id="15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C6B867B-A6C9-CD4F-AE6E-3178354BA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52"/>
          <a:stretch/>
        </p:blipFill>
        <p:spPr>
          <a:xfrm>
            <a:off x="5503333" y="1828803"/>
            <a:ext cx="5149445" cy="49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"/>
    </mc:Choice>
    <mc:Fallback xmlns="">
      <p:transition spd="slow" advTm="18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3FC6D2-222D-294B-A108-3401BDE6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722673"/>
            <a:ext cx="3236613" cy="2053746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Masks are partisan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2382A5C-C4C4-6843-9C9F-BED1C9C0F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04" b="19995"/>
          <a:stretch/>
        </p:blipFill>
        <p:spPr>
          <a:xfrm>
            <a:off x="4088212" y="1229710"/>
            <a:ext cx="7866966" cy="42409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B2AD3A-FE69-3B41-AC64-78B6E50A0CA3}"/>
              </a:ext>
            </a:extLst>
          </p:cNvPr>
          <p:cNvSpPr txBox="1"/>
          <p:nvPr/>
        </p:nvSpPr>
        <p:spPr>
          <a:xfrm>
            <a:off x="289101" y="3395220"/>
            <a:ext cx="3749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When the president contradicts scientists, during a moment of great anxiety and pre-existing polarization, basic public health advice is politicized.</a:t>
            </a:r>
          </a:p>
        </p:txBody>
      </p:sp>
      <p:pic>
        <p:nvPicPr>
          <p:cNvPr id="29" name="Picture 28" descr="A close up of a mans face&#10;&#10;Description automatically generated">
            <a:extLst>
              <a:ext uri="{FF2B5EF4-FFF2-40B4-BE49-F238E27FC236}">
                <a16:creationId xmlns:a16="http://schemas.microsoft.com/office/drawing/2014/main" id="{8CCE7E69-237A-F84F-A9C7-BC8651479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862" y="5359185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E8213-7F81-CC48-B52D-C1618AAC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Partisan effects are enduring and predictive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959420-1046-2D4D-ADA7-624EE18B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6" b="6649"/>
          <a:stretch/>
        </p:blipFill>
        <p:spPr>
          <a:xfrm>
            <a:off x="6192716" y="517041"/>
            <a:ext cx="4055645" cy="58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4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99789-0A08-0F44-8727-280DA4CC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r"/>
            <a:r>
              <a:rPr lang="en-US" sz="3200" spc="750" dirty="0" err="1">
                <a:solidFill>
                  <a:schemeClr val="bg1"/>
                </a:solidFill>
              </a:rPr>
              <a:t>Covid</a:t>
            </a:r>
            <a:r>
              <a:rPr lang="en-US" sz="3200" spc="750" dirty="0">
                <a:solidFill>
                  <a:schemeClr val="bg1"/>
                </a:solidFill>
              </a:rPr>
              <a:t> is more partisan than previous outbreaks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8C0C8D-47FC-544D-80C5-789E7C50E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840" y="1197549"/>
            <a:ext cx="7794040" cy="4005702"/>
          </a:xfr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7EE5BFE-5CDE-3F46-8C25-AAA0E5C9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81" y="5738758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CA6D4E-7CA3-9547-9A1A-77CA6836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one thing…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F915A0-2EAA-AF42-8926-D91628CF2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358" y="306251"/>
            <a:ext cx="5181887" cy="5168429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BAF63B-F732-464D-A5F4-A6618C906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Republicans tend to be higher on ”disgust sensitivity” than Democrats.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Those high in “disgust sensitivity” show more concern about the virus, regardless of partisanship.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8EF6DD8-FA7D-1748-9CFF-04140E7E9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190" y="5437187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0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E2E0D7-EF0A-934D-82A2-6B450BE9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278297"/>
            <a:ext cx="10240903" cy="881068"/>
          </a:xfrm>
        </p:spPr>
        <p:txBody>
          <a:bodyPr/>
          <a:lstStyle/>
          <a:p>
            <a:r>
              <a:rPr lang="en-US" dirty="0"/>
              <a:t>Summing up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DD1C835-31FF-604F-9E19-BF0B2B5B8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222479"/>
              </p:ext>
            </p:extLst>
          </p:nvPr>
        </p:nvGraphicFramePr>
        <p:xfrm>
          <a:off x="1325215" y="1343414"/>
          <a:ext cx="8587411" cy="390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A5A548A-BF4E-BF4B-A028-2FB9A860F6F6}"/>
              </a:ext>
            </a:extLst>
          </p:cNvPr>
          <p:cNvSpPr txBox="1"/>
          <p:nvPr/>
        </p:nvSpPr>
        <p:spPr>
          <a:xfrm>
            <a:off x="1357156" y="5611663"/>
            <a:ext cx="947768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glow rad="393700">
              <a:schemeClr val="tx1">
                <a:alpha val="29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Politics worsens the pandemic by compromising public health response</a:t>
            </a:r>
          </a:p>
        </p:txBody>
      </p:sp>
    </p:spTree>
    <p:extLst>
      <p:ext uri="{BB962C8B-B14F-4D97-AF65-F5344CB8AC3E}">
        <p14:creationId xmlns:p14="http://schemas.microsoft.com/office/powerpoint/2010/main" val="13285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"/>
    </mc:Choice>
    <mc:Fallback xmlns="">
      <p:transition spd="slow" advTm="68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9714-E9CA-CF4F-92E1-B4EADD92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353780"/>
            <a:ext cx="10240903" cy="616744"/>
          </a:xfrm>
        </p:spPr>
        <p:txBody>
          <a:bodyPr>
            <a:normAutofit/>
          </a:bodyPr>
          <a:lstStyle/>
          <a:p>
            <a:r>
              <a:rPr lang="en-US" dirty="0"/>
              <a:t>Select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C9CE-56FB-6444-A160-8D68FDE9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993227"/>
            <a:ext cx="11161986" cy="5659821"/>
          </a:xfrm>
        </p:spPr>
        <p:txBody>
          <a:bodyPr vert="horz">
            <a:normAutofit fontScale="92500"/>
          </a:bodyPr>
          <a:lstStyle/>
          <a:p>
            <a:pPr marL="274320" indent="-457200">
              <a:buNone/>
            </a:pPr>
            <a:r>
              <a:rPr lang="en-US" sz="1400" dirty="0"/>
              <a:t>CDC. “Coronavirus Disease 2019 (COVID-19).” Centers for Disease Control and Prevention, June 13, 2020. </a:t>
            </a:r>
            <a:r>
              <a:rPr lang="en-US" sz="1400" dirty="0">
                <a:hlinkClick r:id="rId2"/>
              </a:rPr>
              <a:t>https://www.cdc.gov/coronavirus/2019-ncov/need-extra-precautions/racial-ethnic-minorities.html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/>
              <a:t>Data For Progress. “The Emergent Partisan Gap in Social Distancing.” Accessed June 30, 2020. </a:t>
            </a:r>
            <a:r>
              <a:rPr lang="en-US" sz="1400" dirty="0">
                <a:hlinkClick r:id="rId3"/>
              </a:rPr>
              <a:t>https://www.dataforprogress.org/blog/2020/6/21/the-emergent-partisan-gap-in-social-distancing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/>
              <a:t>Endres, Kyle, Costas Panagopoulos, and Donald P. Green. 2020. “Elite Messaging and Partisan Consumerism: An Evaluation of President Trump’s Tweets and Polarization of Corporate Brand Images:” </a:t>
            </a:r>
            <a:r>
              <a:rPr lang="en-US" sz="1400" i="1" dirty="0"/>
              <a:t>Political Research Quarterly</a:t>
            </a:r>
            <a:r>
              <a:rPr lang="en-US" sz="1400" dirty="0"/>
              <a:t>, July. </a:t>
            </a:r>
            <a:r>
              <a:rPr lang="en-US" sz="1400" dirty="0">
                <a:hlinkClick r:id="rId4"/>
              </a:rPr>
              <a:t>https://doi.org/10.1177/1065912920939188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 err="1"/>
              <a:t>Gebeloff</a:t>
            </a:r>
            <a:r>
              <a:rPr lang="en-US" sz="1400" dirty="0"/>
              <a:t>, Robert. 2020. “As </a:t>
            </a:r>
            <a:r>
              <a:rPr lang="en-US" sz="1400" dirty="0" err="1"/>
              <a:t>Covid</a:t>
            </a:r>
            <a:r>
              <a:rPr lang="en-US" sz="1400" dirty="0"/>
              <a:t> Has Become a Red-State Problem, Too, Have Attitudes Changed?” </a:t>
            </a:r>
            <a:r>
              <a:rPr lang="en-US" sz="1400" i="1" dirty="0"/>
              <a:t>The New York Times</a:t>
            </a:r>
            <a:r>
              <a:rPr lang="en-US" sz="1400" dirty="0"/>
              <a:t>, July 30, 2020, sec. The Upshot. </a:t>
            </a:r>
            <a:r>
              <a:rPr lang="en-US" sz="1400" dirty="0">
                <a:hlinkClick r:id="rId5"/>
              </a:rPr>
              <a:t>https://www.nytimes.com/2020/07/30/upshot/coronavirus-republican-voting.html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 err="1"/>
              <a:t>Gostin</a:t>
            </a:r>
            <a:r>
              <a:rPr lang="en-US" sz="1400" dirty="0"/>
              <a:t>, Lawrence, and Sarah Wetter. “Why There’s No National Lockdown.” The Atlantic, March 31, 2020. </a:t>
            </a:r>
            <a:r>
              <a:rPr lang="en-US" sz="1400" dirty="0">
                <a:hlinkClick r:id="rId6"/>
              </a:rPr>
              <a:t>https://www.theatlantic.com/ideas/archive/2020/03/why-theres-no-national-lockdown/609127/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/>
              <a:t>Kam, Cindy D., and John Sides. n.d. “Symptoms Vary.” Democracy Fund Voter Study Group. Accessed July 27, 2020. </a:t>
            </a:r>
            <a:r>
              <a:rPr lang="en-US" sz="1400" dirty="0">
                <a:hlinkClick r:id="rId7"/>
              </a:rPr>
              <a:t>https://www.voterstudygroup.org/publication/symptoms-vary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/>
              <a:t>Our World in Data. “Coronavirus Pandemic Data Explorer.” Accessed June 29, 2020. </a:t>
            </a:r>
            <a:r>
              <a:rPr lang="en-US" sz="1400" dirty="0">
                <a:hlinkClick r:id="rId8"/>
              </a:rPr>
              <a:t>https://ourworldindata.org/coronavirus-data-explorer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/>
              <a:t>Pew Research Center. “Republicans, Democrats Move Even Further Apart in Coronavirus Concerns.” </a:t>
            </a:r>
            <a:r>
              <a:rPr lang="en-US" sz="1400" i="1" dirty="0"/>
              <a:t>Pew Research Center - U.S. Politics &amp; Policy</a:t>
            </a:r>
            <a:r>
              <a:rPr lang="en-US" sz="1400" dirty="0"/>
              <a:t> (blog), June 25, 2020. </a:t>
            </a:r>
            <a:r>
              <a:rPr lang="en-US" sz="1400" dirty="0">
                <a:hlinkClick r:id="rId9"/>
              </a:rPr>
              <a:t>https://www.people-press.org/2020/06/25/republicans-democrats-move-even-further-apart-in-coronavirus-concerns/</a:t>
            </a:r>
            <a:r>
              <a:rPr lang="en-US" sz="1400" dirty="0"/>
              <a:t>.</a:t>
            </a:r>
          </a:p>
          <a:p>
            <a:pPr marL="274320" indent="-457200">
              <a:buNone/>
            </a:pPr>
            <a:r>
              <a:rPr lang="en-US" sz="1400" dirty="0"/>
              <a:t>Pew Research Center. June 25, 2020. “As COVID-19 Cases Increase, Most Americans Support ‘No Excuse’ Absentee Voting.” </a:t>
            </a:r>
            <a:r>
              <a:rPr lang="en-US" sz="1400" i="1" dirty="0"/>
              <a:t>Pew Research Center</a:t>
            </a:r>
            <a:r>
              <a:rPr lang="en-US" sz="1400" dirty="0"/>
              <a:t> (blog). Accessed July 27, 2020. </a:t>
            </a:r>
            <a:r>
              <a:rPr lang="en-US" sz="1400" dirty="0">
                <a:hlinkClick r:id="rId10"/>
              </a:rPr>
              <a:t>https://www.pewresearch.org/fact-tank/2020/07/20/as-covid-19-cases-increase-most-americans-support-no-excuse-absentee-voting/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5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"/>
    </mc:Choice>
    <mc:Fallback xmlns="">
      <p:transition spd="slow" advTm="1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9D0C6-74F9-014B-A538-11523EA0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681317"/>
            <a:ext cx="3389123" cy="4026150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new cases of covid-19 per day</a:t>
            </a:r>
          </a:p>
        </p:txBody>
      </p:sp>
      <p:pic>
        <p:nvPicPr>
          <p:cNvPr id="9" name="Content Placeholder 8" descr="&quot;Our World in Data&quot; new daily cases by country">
            <a:extLst>
              <a:ext uri="{FF2B5EF4-FFF2-40B4-BE49-F238E27FC236}">
                <a16:creationId xmlns:a16="http://schemas.microsoft.com/office/drawing/2014/main" id="{AD0464B3-EB69-CD47-9381-E055EF7C1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730" y="1047749"/>
            <a:ext cx="8024506" cy="4386955"/>
          </a:xfr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A382F6-09C0-814C-AAE0-F07338FE0A97}"/>
              </a:ext>
            </a:extLst>
          </p:cNvPr>
          <p:cNvCxnSpPr>
            <a:cxnSpLocks/>
          </p:cNvCxnSpPr>
          <p:nvPr/>
        </p:nvCxnSpPr>
        <p:spPr>
          <a:xfrm>
            <a:off x="6642397" y="1320801"/>
            <a:ext cx="143903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7125E2-C022-6745-A498-3E44D701C9BD}"/>
              </a:ext>
            </a:extLst>
          </p:cNvPr>
          <p:cNvCxnSpPr>
            <a:cxnSpLocks/>
          </p:cNvCxnSpPr>
          <p:nvPr/>
        </p:nvCxnSpPr>
        <p:spPr>
          <a:xfrm>
            <a:off x="4166730" y="1337735"/>
            <a:ext cx="98100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0AD0AF2-83C6-EC4B-88CE-4ED905711F71}"/>
              </a:ext>
            </a:extLst>
          </p:cNvPr>
          <p:cNvSpPr/>
          <p:nvPr/>
        </p:nvSpPr>
        <p:spPr>
          <a:xfrm>
            <a:off x="9567334" y="2101725"/>
            <a:ext cx="1083733" cy="5926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9714-E9CA-CF4F-92E1-B4EADD92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397416"/>
            <a:ext cx="10240903" cy="616744"/>
          </a:xfrm>
        </p:spPr>
        <p:txBody>
          <a:bodyPr/>
          <a:lstStyle/>
          <a:p>
            <a:r>
              <a:rPr lang="en-US" dirty="0"/>
              <a:t>Suggested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C9CE-56FB-6444-A160-8D68FDE9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185333"/>
            <a:ext cx="10989733" cy="5113867"/>
          </a:xfrm>
        </p:spPr>
        <p:txBody>
          <a:bodyPr>
            <a:normAutofit fontScale="92500" lnSpcReduction="10000"/>
          </a:bodyPr>
          <a:lstStyle/>
          <a:p>
            <a:pPr marL="274320" indent="-457200" hangingPunct="0">
              <a:buNone/>
            </a:pPr>
            <a:r>
              <a:rPr lang="en-US" sz="1600" dirty="0" err="1"/>
              <a:t>Achen</a:t>
            </a:r>
            <a:r>
              <a:rPr lang="en-US" sz="1600" dirty="0"/>
              <a:t>, Christopher H., and Larry M. Bartels. </a:t>
            </a:r>
            <a:r>
              <a:rPr lang="en-US" sz="1600" b="1" i="1" dirty="0"/>
              <a:t>Democracy for Realists: Why Elections Do Not Produce Responsive Government</a:t>
            </a:r>
            <a:r>
              <a:rPr lang="en-US" sz="1600" dirty="0"/>
              <a:t>. Princeton: Princeton University Press, 2016.</a:t>
            </a:r>
          </a:p>
          <a:p>
            <a:pPr marL="274320" indent="-457200" hangingPunct="0">
              <a:buNone/>
            </a:pPr>
            <a:r>
              <a:rPr lang="en-US" sz="1600" dirty="0"/>
              <a:t>Albertson, Bethany, and Shana Kushner </a:t>
            </a:r>
            <a:r>
              <a:rPr lang="en-US" sz="1600" dirty="0" err="1"/>
              <a:t>Gadarian</a:t>
            </a:r>
            <a:r>
              <a:rPr lang="en-US" sz="1600" dirty="0"/>
              <a:t>. </a:t>
            </a:r>
            <a:r>
              <a:rPr lang="en-US" sz="1600" b="1" i="1" dirty="0"/>
              <a:t>Anxious Politics: Democratic Citizenship in a Threatening World</a:t>
            </a:r>
            <a:r>
              <a:rPr lang="en-US" sz="1600" dirty="0"/>
              <a:t>. New York: Cambridge University Press, 2015.</a:t>
            </a:r>
          </a:p>
          <a:p>
            <a:pPr marL="274320" indent="-457200">
              <a:buNone/>
            </a:pPr>
            <a:r>
              <a:rPr lang="en-US" sz="1600" dirty="0"/>
              <a:t>Cramer, Katherine J. </a:t>
            </a:r>
            <a:r>
              <a:rPr lang="en-US" sz="1600" b="1" i="1" dirty="0"/>
              <a:t>The Politics of Resentment: Rural Consciousness in Wisconsin and the Rise of Scott Walker</a:t>
            </a:r>
            <a:r>
              <a:rPr lang="en-US" sz="1600" dirty="0"/>
              <a:t>. Chicago ; London: University Of Chicago Press, 2016.</a:t>
            </a:r>
          </a:p>
          <a:p>
            <a:pPr marL="274320" indent="-457200">
              <a:buNone/>
            </a:pPr>
            <a:r>
              <a:rPr lang="en-US" sz="1600" dirty="0"/>
              <a:t>Desmond, Matthew. </a:t>
            </a:r>
            <a:r>
              <a:rPr lang="en-US" sz="1600" b="1" i="1" dirty="0"/>
              <a:t>Evicted: Poverty and Profit in the American City</a:t>
            </a:r>
            <a:r>
              <a:rPr lang="en-US" sz="1600" dirty="0"/>
              <a:t>.  New York: Broadway Books, 2017.</a:t>
            </a:r>
          </a:p>
          <a:p>
            <a:pPr marL="274320" indent="-457200" hangingPunct="0">
              <a:buNone/>
            </a:pPr>
            <a:r>
              <a:rPr lang="en-US" sz="1600" dirty="0" err="1"/>
              <a:t>Levitsky</a:t>
            </a:r>
            <a:r>
              <a:rPr lang="en-US" sz="1600" dirty="0"/>
              <a:t>, Steven, and Daniel </a:t>
            </a:r>
            <a:r>
              <a:rPr lang="en-US" sz="1600" dirty="0" err="1"/>
              <a:t>Ziblatt</a:t>
            </a:r>
            <a:r>
              <a:rPr lang="en-US" sz="1600" dirty="0"/>
              <a:t>. </a:t>
            </a:r>
            <a:r>
              <a:rPr lang="en-US" sz="1600" b="1" i="1" dirty="0"/>
              <a:t>How Democracies Die</a:t>
            </a:r>
            <a:r>
              <a:rPr lang="en-US" sz="1600" dirty="0"/>
              <a:t>. New York: Penguin Random House, 2018. </a:t>
            </a:r>
          </a:p>
          <a:p>
            <a:pPr marL="274320" indent="-457200" hangingPunct="0">
              <a:buNone/>
            </a:pPr>
            <a:r>
              <a:rPr lang="en-US" sz="1600" dirty="0"/>
              <a:t>Mason, Lilliana. </a:t>
            </a:r>
            <a:r>
              <a:rPr lang="en-US" sz="1600" b="1" i="1" dirty="0"/>
              <a:t>Uncivil Agreement: How Politics Became Our Identity</a:t>
            </a:r>
            <a:r>
              <a:rPr lang="en-US" sz="1600" dirty="0"/>
              <a:t>. Chicago, Illinois ; London: University of Chicago Press, 2018.</a:t>
            </a:r>
          </a:p>
          <a:p>
            <a:pPr marL="274320" indent="-457200" hangingPunct="0">
              <a:buNone/>
            </a:pPr>
            <a:r>
              <a:rPr lang="en-US" sz="1600" dirty="0"/>
              <a:t>McCarty, Nolan. </a:t>
            </a:r>
            <a:r>
              <a:rPr lang="en-US" sz="1600" b="1" i="1" dirty="0"/>
              <a:t>Polarization: What Everyone Needs to Know®</a:t>
            </a:r>
            <a:r>
              <a:rPr lang="en-US" sz="1600" dirty="0"/>
              <a:t>. Oxford University Press, 2019.</a:t>
            </a:r>
          </a:p>
          <a:p>
            <a:pPr marL="274320" indent="-457200" hangingPunct="0">
              <a:buNone/>
            </a:pPr>
            <a:r>
              <a:rPr lang="en-US" sz="1600" dirty="0" err="1"/>
              <a:t>Trounstine</a:t>
            </a:r>
            <a:r>
              <a:rPr lang="en-US" sz="1600" dirty="0"/>
              <a:t>, Jessica. </a:t>
            </a:r>
            <a:r>
              <a:rPr lang="en-US" sz="1600" b="1" i="1" dirty="0"/>
              <a:t>Segregation by Design: Local Politics and Inequality in American Cities</a:t>
            </a:r>
            <a:r>
              <a:rPr lang="en-US" sz="1600" dirty="0"/>
              <a:t>. Cambridge: Cambridge University Press, 2018. </a:t>
            </a:r>
          </a:p>
          <a:p>
            <a:pPr marL="274320" indent="-457200" hangingPunct="0">
              <a:buNone/>
            </a:pPr>
            <a:r>
              <a:rPr lang="en-US" sz="1600" dirty="0" err="1"/>
              <a:t>Wolbrecht</a:t>
            </a:r>
            <a:r>
              <a:rPr lang="en-US" sz="1600" dirty="0"/>
              <a:t>, Christina, and J. Kevin </a:t>
            </a:r>
            <a:r>
              <a:rPr lang="en-US" sz="1600" dirty="0" err="1"/>
              <a:t>Corder</a:t>
            </a:r>
            <a:r>
              <a:rPr lang="en-US" sz="1600" dirty="0"/>
              <a:t>. </a:t>
            </a:r>
            <a:r>
              <a:rPr lang="en-US" sz="1600" b="1" i="1" dirty="0"/>
              <a:t>A Century of Votes for Women: American Elections Since Suffrage</a:t>
            </a:r>
            <a:r>
              <a:rPr lang="en-US" sz="1600" dirty="0"/>
              <a:t>. Cambridge, United Kingdom : New York, NY: Cambridge University Press, 2020.</a:t>
            </a:r>
          </a:p>
          <a:p>
            <a:pPr marL="274320" indent="-457200" hangingPunct="0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DD6F8-7679-0443-82EC-48567237021A}"/>
              </a:ext>
            </a:extLst>
          </p:cNvPr>
          <p:cNvSpPr txBox="1"/>
          <p:nvPr/>
        </p:nvSpPr>
        <p:spPr>
          <a:xfrm>
            <a:off x="10987551" y="6437869"/>
            <a:ext cx="1010854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7007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"/>
    </mc:Choice>
    <mc:Fallback xmlns="">
      <p:transition spd="slow" advTm="17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FFD11-5D8D-3445-AEC0-D2485346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76" y="661358"/>
            <a:ext cx="6692881" cy="3347559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4400" spc="750" dirty="0">
                <a:solidFill>
                  <a:schemeClr val="bg1"/>
                </a:solidFill>
              </a:rPr>
              <a:t>How did face masks become a partisan symbol?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38C48-59D9-D64E-87F9-16C89A493E16}"/>
              </a:ext>
            </a:extLst>
          </p:cNvPr>
          <p:cNvSpPr txBox="1"/>
          <p:nvPr/>
        </p:nvSpPr>
        <p:spPr>
          <a:xfrm>
            <a:off x="1422400" y="4927601"/>
            <a:ext cx="56942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Heavy" panose="02000503020000020003" pitchFamily="2" charset="0"/>
              </a:rPr>
              <a:t>Professor Jennifer N. Victor, PhD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Associate Professor of Political Science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Schar School of Policy and Government, GMU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jvictor3@gmu.edu; @jennifernvictor</a:t>
            </a:r>
          </a:p>
          <a:p>
            <a:r>
              <a:rPr lang="en-US" sz="2000" dirty="0">
                <a:solidFill>
                  <a:schemeClr val="bg1"/>
                </a:solidFill>
                <a:latin typeface="Avenir Medium" panose="02000503020000020003" pitchFamily="2" charset="0"/>
              </a:rPr>
              <a:t>August 5,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BD74D-886B-0E4A-9B04-7D05838107B7}"/>
              </a:ext>
            </a:extLst>
          </p:cNvPr>
          <p:cNvSpPr txBox="1"/>
          <p:nvPr/>
        </p:nvSpPr>
        <p:spPr>
          <a:xfrm>
            <a:off x="8153401" y="2069925"/>
            <a:ext cx="1691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And other questions you didn’t learn in school</a:t>
            </a:r>
          </a:p>
        </p:txBody>
      </p:sp>
    </p:spTree>
    <p:extLst>
      <p:ext uri="{BB962C8B-B14F-4D97-AF65-F5344CB8AC3E}">
        <p14:creationId xmlns:p14="http://schemas.microsoft.com/office/powerpoint/2010/main" val="14720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22"/>
    </mc:Choice>
    <mc:Fallback xmlns="">
      <p:transition spd="slow" advTm="1073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7BFF3-9C75-1249-B159-28B4082D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400" spc="750" dirty="0">
                <a:solidFill>
                  <a:schemeClr val="bg1"/>
                </a:solidFill>
              </a:rPr>
              <a:t>Cumulative covid-19 cases</a:t>
            </a:r>
          </a:p>
        </p:txBody>
      </p:sp>
      <p:pic>
        <p:nvPicPr>
          <p:cNvPr id="9" name="Content Placeholder 8" descr="&quot;Our World in Data&quot; cumulative cases per million by nation.">
            <a:extLst>
              <a:ext uri="{FF2B5EF4-FFF2-40B4-BE49-F238E27FC236}">
                <a16:creationId xmlns:a16="http://schemas.microsoft.com/office/drawing/2014/main" id="{A5CA54CB-B379-BA47-B27A-E7114E09F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863" y="1113056"/>
            <a:ext cx="7754869" cy="42651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A116013-F64B-E849-9F9B-88850916DE59}"/>
              </a:ext>
            </a:extLst>
          </p:cNvPr>
          <p:cNvSpPr/>
          <p:nvPr/>
        </p:nvSpPr>
        <p:spPr>
          <a:xfrm>
            <a:off x="9584267" y="1676400"/>
            <a:ext cx="1083733" cy="5926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9344C7-128B-744C-B6F2-3EA551D9D27F}"/>
              </a:ext>
            </a:extLst>
          </p:cNvPr>
          <p:cNvCxnSpPr/>
          <p:nvPr/>
        </p:nvCxnSpPr>
        <p:spPr>
          <a:xfrm>
            <a:off x="4237863" y="1405467"/>
            <a:ext cx="104533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5AB59C-3049-8640-8C2D-D99812274609}"/>
              </a:ext>
            </a:extLst>
          </p:cNvPr>
          <p:cNvCxnSpPr>
            <a:cxnSpLocks/>
          </p:cNvCxnSpPr>
          <p:nvPr/>
        </p:nvCxnSpPr>
        <p:spPr>
          <a:xfrm>
            <a:off x="6676263" y="1422401"/>
            <a:ext cx="143903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39D39-726D-3745-8028-96C7FFE8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New Deaths of Covid-19</a:t>
            </a:r>
          </a:p>
        </p:txBody>
      </p:sp>
      <p:pic>
        <p:nvPicPr>
          <p:cNvPr id="5" name="Content Placeholder 4" descr="&quot;Our World in Data&quot; new daily cases by nation">
            <a:extLst>
              <a:ext uri="{FF2B5EF4-FFF2-40B4-BE49-F238E27FC236}">
                <a16:creationId xmlns:a16="http://schemas.microsoft.com/office/drawing/2014/main" id="{C8BC7F49-A8E1-E24A-9AF6-D640FC87E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8651" y="1129989"/>
            <a:ext cx="7693294" cy="423131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B70AED5-D29C-F949-89C6-6862EA6C84BD}"/>
              </a:ext>
            </a:extLst>
          </p:cNvPr>
          <p:cNvSpPr/>
          <p:nvPr/>
        </p:nvSpPr>
        <p:spPr>
          <a:xfrm>
            <a:off x="9381067" y="3762926"/>
            <a:ext cx="1083733" cy="5926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3D16C8-CACE-6F47-914D-A57123AE27B0}"/>
              </a:ext>
            </a:extLst>
          </p:cNvPr>
          <p:cNvCxnSpPr/>
          <p:nvPr/>
        </p:nvCxnSpPr>
        <p:spPr>
          <a:xfrm>
            <a:off x="4237863" y="1405467"/>
            <a:ext cx="104533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ABE0E5-A87C-9E41-850F-009E71ADD23B}"/>
              </a:ext>
            </a:extLst>
          </p:cNvPr>
          <p:cNvCxnSpPr/>
          <p:nvPr/>
        </p:nvCxnSpPr>
        <p:spPr>
          <a:xfrm>
            <a:off x="6676263" y="1405467"/>
            <a:ext cx="104533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CC114-29DF-F849-BA5A-F5A1DEAD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Case fatality rate</a:t>
            </a:r>
          </a:p>
        </p:txBody>
      </p:sp>
      <p:pic>
        <p:nvPicPr>
          <p:cNvPr id="5" name="Content Placeholder 4" descr="&quot;Our World in Data&quot; Case fatality rate by nation">
            <a:extLst>
              <a:ext uri="{FF2B5EF4-FFF2-40B4-BE49-F238E27FC236}">
                <a16:creationId xmlns:a16="http://schemas.microsoft.com/office/drawing/2014/main" id="{12DCD43C-36F9-1B43-8703-CFDC6879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093" y="1436094"/>
            <a:ext cx="7214138" cy="398581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D4EBC3-C18F-BB4A-A6C8-B0D363501F6E}"/>
              </a:ext>
            </a:extLst>
          </p:cNvPr>
          <p:cNvCxnSpPr/>
          <p:nvPr/>
        </p:nvCxnSpPr>
        <p:spPr>
          <a:xfrm>
            <a:off x="4441093" y="1727201"/>
            <a:ext cx="1045337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687DA90-CA65-534C-99E1-6E2206C83953}"/>
              </a:ext>
            </a:extLst>
          </p:cNvPr>
          <p:cNvSpPr/>
          <p:nvPr/>
        </p:nvSpPr>
        <p:spPr>
          <a:xfrm>
            <a:off x="10247216" y="3694311"/>
            <a:ext cx="1117600" cy="39319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89C9-2A78-8042-8513-19ADB027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02013"/>
            <a:ext cx="10240903" cy="1233488"/>
          </a:xfrm>
        </p:spPr>
        <p:txBody>
          <a:bodyPr/>
          <a:lstStyle/>
          <a:p>
            <a:r>
              <a:rPr lang="en-US" dirty="0"/>
              <a:t>Pandemic has hit U.S.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06330-81D9-8246-85F5-16281605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28673"/>
            <a:ext cx="10240903" cy="395617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Models estimate ~250,000 deaths by Election Day</a:t>
            </a:r>
          </a:p>
          <a:p>
            <a:r>
              <a:rPr lang="en-US" sz="3200" dirty="0"/>
              <a:t>Weak federal response; inconsistent messaging</a:t>
            </a:r>
          </a:p>
          <a:p>
            <a:r>
              <a:rPr lang="en-US" sz="3200" dirty="0"/>
              <a:t>Intense cultural individualism curtails collective sacrifice</a:t>
            </a:r>
          </a:p>
          <a:p>
            <a:r>
              <a:rPr lang="en-US" sz="3200" dirty="0"/>
              <a:t>Lack of a shared set of facts and information</a:t>
            </a:r>
          </a:p>
          <a:p>
            <a:r>
              <a:rPr lang="en-US" sz="3200" dirty="0"/>
              <a:t>Exacerbated and amplified inequalities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7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D230-5E23-AF46-B04C-BBA71D4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11359"/>
            <a:ext cx="10240903" cy="1233488"/>
          </a:xfrm>
        </p:spPr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C9AE-8688-9A47-8C49-AF136EB7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bad is it?</a:t>
            </a:r>
          </a:p>
          <a:p>
            <a:r>
              <a:rPr lang="en-US" sz="2800" dirty="0"/>
              <a:t>Our pre-existing condition: partisan polarization</a:t>
            </a:r>
          </a:p>
          <a:p>
            <a:r>
              <a:rPr lang="en-US" sz="2800" dirty="0"/>
              <a:t>Deterioration of democratic norms</a:t>
            </a:r>
          </a:p>
          <a:p>
            <a:r>
              <a:rPr lang="en-US" sz="2800" dirty="0"/>
              <a:t>Political identities dominate</a:t>
            </a:r>
          </a:p>
          <a:p>
            <a:r>
              <a:rPr lang="en-US" sz="2800" dirty="0"/>
              <a:t>Elite messaging</a:t>
            </a:r>
          </a:p>
          <a:p>
            <a:r>
              <a:rPr lang="en-US" sz="2800" dirty="0"/>
              <a:t>Everything is partisanship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0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19.9|32|25.6|78.9|16.7|25.8"/>
</p:tagLst>
</file>

<file path=ppt/theme/theme1.xml><?xml version="1.0" encoding="utf-8"?>
<a:theme xmlns:a="http://schemas.openxmlformats.org/drawingml/2006/main" name="GradientRise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1322</Words>
  <Application>Microsoft Macintosh PowerPoint</Application>
  <PresentationFormat>Widescreen</PresentationFormat>
  <Paragraphs>154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Avenir Heavy</vt:lpstr>
      <vt:lpstr>Avenir Medium</vt:lpstr>
      <vt:lpstr>Avenir Next LT Pro</vt:lpstr>
      <vt:lpstr>Avenir Next LT Pro Light</vt:lpstr>
      <vt:lpstr>Calibri</vt:lpstr>
      <vt:lpstr>GradientRiseVTI</vt:lpstr>
      <vt:lpstr>How did face masks become a partisan symbol?</vt:lpstr>
      <vt:lpstr>Agenda</vt:lpstr>
      <vt:lpstr>How bad is it?</vt:lpstr>
      <vt:lpstr>new cases of covid-19 per day</vt:lpstr>
      <vt:lpstr>Cumulative covid-19 cases</vt:lpstr>
      <vt:lpstr>New Deaths of Covid-19</vt:lpstr>
      <vt:lpstr>Case fatality rate</vt:lpstr>
      <vt:lpstr>Pandemic has hit U.S. hard</vt:lpstr>
      <vt:lpstr>Agenda</vt:lpstr>
      <vt:lpstr>Our pre-existing condition: partisan polarization</vt:lpstr>
      <vt:lpstr>Polarization in congress </vt:lpstr>
      <vt:lpstr>The public is more polarized too</vt:lpstr>
      <vt:lpstr>Diagnosing US Political Dysfunction</vt:lpstr>
      <vt:lpstr>Income inequality on the rise</vt:lpstr>
      <vt:lpstr>Covid exacerbates racial inequalities</vt:lpstr>
      <vt:lpstr>Agenda</vt:lpstr>
      <vt:lpstr>Deterioration of democratic norms</vt:lpstr>
      <vt:lpstr>Democratic Norms</vt:lpstr>
      <vt:lpstr>Agenda</vt:lpstr>
      <vt:lpstr>Political identities dominate</vt:lpstr>
      <vt:lpstr>Political identities dominate</vt:lpstr>
      <vt:lpstr>Agenda</vt:lpstr>
      <vt:lpstr>elite messaging</vt:lpstr>
      <vt:lpstr>elite messaging</vt:lpstr>
      <vt:lpstr>Misinformation &amp; social media</vt:lpstr>
      <vt:lpstr>Anxiety and politics</vt:lpstr>
      <vt:lpstr>Trust in doctors  Trust in gov’t</vt:lpstr>
      <vt:lpstr>Bipartisan trust in science</vt:lpstr>
      <vt:lpstr>Agenda</vt:lpstr>
      <vt:lpstr>Everything is partisanship</vt:lpstr>
      <vt:lpstr>Growing partisan divide in covid response</vt:lpstr>
      <vt:lpstr>Growing Partisan gap in covid-19 concerns</vt:lpstr>
      <vt:lpstr>Growing Racial gap in covid-19 concerns</vt:lpstr>
      <vt:lpstr>Masks are partisan</vt:lpstr>
      <vt:lpstr>Partisan effects are enduring and predictive</vt:lpstr>
      <vt:lpstr>Covid is more partisan than previous outbreaks</vt:lpstr>
      <vt:lpstr>There is one thing…</vt:lpstr>
      <vt:lpstr>Summing up</vt:lpstr>
      <vt:lpstr>Select References</vt:lpstr>
      <vt:lpstr>Suggested Books</vt:lpstr>
      <vt:lpstr>How did face masks become a partisan symbol?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face masks become a partisan symbol?</dc:title>
  <dc:creator>Jennifer N Victor</dc:creator>
  <cp:lastModifiedBy>Jennifer N Victor</cp:lastModifiedBy>
  <cp:revision>8</cp:revision>
  <dcterms:created xsi:type="dcterms:W3CDTF">2020-08-05T03:43:30Z</dcterms:created>
  <dcterms:modified xsi:type="dcterms:W3CDTF">2020-08-05T18:48:08Z</dcterms:modified>
</cp:coreProperties>
</file>